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3970000" cy="1079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 Regular"/>
        <a:ea typeface="Source Sans Pro Regular"/>
        <a:cs typeface="Source Sans Pro Regular"/>
        <a:sym typeface="Source Sans Pro Regular"/>
      </a:defRPr>
    </a:lvl1pPr>
    <a:lvl2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 Regular"/>
        <a:ea typeface="Source Sans Pro Regular"/>
        <a:cs typeface="Source Sans Pro Regular"/>
        <a:sym typeface="Source Sans Pro Regular"/>
      </a:defRPr>
    </a:lvl2pPr>
    <a:lvl3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 Regular"/>
        <a:ea typeface="Source Sans Pro Regular"/>
        <a:cs typeface="Source Sans Pro Regular"/>
        <a:sym typeface="Source Sans Pro Regular"/>
      </a:defRPr>
    </a:lvl3pPr>
    <a:lvl4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 Regular"/>
        <a:ea typeface="Source Sans Pro Regular"/>
        <a:cs typeface="Source Sans Pro Regular"/>
        <a:sym typeface="Source Sans Pro Regular"/>
      </a:defRPr>
    </a:lvl4pPr>
    <a:lvl5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 Regular"/>
        <a:ea typeface="Source Sans Pro Regular"/>
        <a:cs typeface="Source Sans Pro Regular"/>
        <a:sym typeface="Source Sans Pro Regular"/>
      </a:defRPr>
    </a:lvl5pPr>
    <a:lvl6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 Regular"/>
        <a:ea typeface="Source Sans Pro Regular"/>
        <a:cs typeface="Source Sans Pro Regular"/>
        <a:sym typeface="Source Sans Pro Regular"/>
      </a:defRPr>
    </a:lvl6pPr>
    <a:lvl7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 Regular"/>
        <a:ea typeface="Source Sans Pro Regular"/>
        <a:cs typeface="Source Sans Pro Regular"/>
        <a:sym typeface="Source Sans Pro Regular"/>
      </a:defRPr>
    </a:lvl7pPr>
    <a:lvl8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 Regular"/>
        <a:ea typeface="Source Sans Pro Regular"/>
        <a:cs typeface="Source Sans Pro Regular"/>
        <a:sym typeface="Source Sans Pro Regular"/>
      </a:defRPr>
    </a:lvl8pPr>
    <a:lvl9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 Regular"/>
        <a:ea typeface="Source Sans Pro Regular"/>
        <a:cs typeface="Source Sans Pro Regular"/>
        <a:sym typeface="Source Sans Pro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Source Sans Pro Regular"/>
          <a:ea typeface="Source Sans Pro Regular"/>
          <a:cs typeface="Source Sans Pro 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Source Sans Pro Bold"/>
          <a:ea typeface="Source Sans Pro Bold"/>
          <a:cs typeface="Source Sans Pro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Source Sans Pro Bold"/>
          <a:ea typeface="Source Sans Pro Bold"/>
          <a:cs typeface="Source Sans Pro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Source Sans Pro Bold"/>
          <a:ea typeface="Source Sans Pro Bold"/>
          <a:cs typeface="Source Sans Pro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Source Sans Pro Regular"/>
          <a:ea typeface="Source Sans Pro Regular"/>
          <a:cs typeface="Source Sans Pro Regular"/>
        </a:font>
        <a:srgbClr val="4C4C4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5DD"/>
          </a:solidFill>
        </a:fill>
      </a:tcStyle>
    </a:wholeTbl>
    <a:band2H>
      <a:tcTxStyle/>
      <a:tcStyle>
        <a:tcBdr/>
        <a:fill>
          <a:solidFill>
            <a:srgbClr val="E9EBEF"/>
          </a:solidFill>
        </a:fill>
      </a:tcStyle>
    </a:band2H>
    <a:firstCol>
      <a:tcTxStyle b="on" i="off">
        <a:font>
          <a:latin typeface="Source Sans Pro Bold"/>
          <a:ea typeface="Source Sans Pro Bold"/>
          <a:cs typeface="Source Sans Pro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ource Sans Pro Bold"/>
          <a:ea typeface="Source Sans Pro Bold"/>
          <a:cs typeface="Source Sans Pro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Source Sans Pro Bold"/>
          <a:ea typeface="Source Sans Pro Bold"/>
          <a:cs typeface="Source Sans Pro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Source Sans Pro Regular"/>
          <a:ea typeface="Source Sans Pro Regular"/>
          <a:cs typeface="Source Sans Pro Regular"/>
        </a:font>
        <a:srgbClr val="4C4C4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>
          <a:latin typeface="Source Sans Pro Bold"/>
          <a:ea typeface="Source Sans Pro Bold"/>
          <a:cs typeface="Source Sans Pro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Source Sans Pro Bold"/>
          <a:ea typeface="Source Sans Pro Bold"/>
          <a:cs typeface="Source Sans Pro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Source Sans Pro Bold"/>
          <a:ea typeface="Source Sans Pro Bold"/>
          <a:cs typeface="Source Sans Pro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Source Sans Pro Regular"/>
          <a:ea typeface="Source Sans Pro Regular"/>
          <a:cs typeface="Source Sans Pro Regular"/>
        </a:font>
        <a:srgbClr val="4C4C4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>
          <a:latin typeface="Source Sans Pro Bold"/>
          <a:ea typeface="Source Sans Pro Bold"/>
          <a:cs typeface="Source Sans Pro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Source Sans Pro Bold"/>
          <a:ea typeface="Source Sans Pro Bold"/>
          <a:cs typeface="Source Sans Pro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Source Sans Pro Bold"/>
          <a:ea typeface="Source Sans Pro Bold"/>
          <a:cs typeface="Source Sans Pro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Source Sans Pro Regular"/>
          <a:ea typeface="Source Sans Pro Regular"/>
          <a:cs typeface="Source Sans Pro Regular"/>
        </a:font>
        <a:srgbClr val="4C4C4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Source Sans Pro Bold"/>
          <a:ea typeface="Source Sans Pro Bold"/>
          <a:cs typeface="Source Sans Pro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ource Sans Pro Bold"/>
          <a:ea typeface="Source Sans Pro Bold"/>
          <a:cs typeface="Source Sans Pro Bold"/>
        </a:font>
        <a:srgbClr val="4C4C4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C4C4C"/>
              </a:solidFill>
              <a:prstDash val="solid"/>
              <a:round/>
            </a:ln>
          </a:top>
          <a:bottom>
            <a:ln w="25400" cap="flat">
              <a:solidFill>
                <a:srgbClr val="4C4C4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ource Sans Pro Bold"/>
          <a:ea typeface="Source Sans Pro Bold"/>
          <a:cs typeface="Source Sans Pro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C4C4C"/>
              </a:solidFill>
              <a:prstDash val="solid"/>
              <a:round/>
            </a:ln>
          </a:top>
          <a:bottom>
            <a:ln w="25400" cap="flat">
              <a:solidFill>
                <a:srgbClr val="4C4C4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Source Sans Pro Regular"/>
          <a:ea typeface="Source Sans Pro Regular"/>
          <a:cs typeface="Source Sans Pro Regular"/>
        </a:font>
        <a:srgbClr val="4C4C4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>
          <a:latin typeface="Source Sans Pro Bold"/>
          <a:ea typeface="Source Sans Pro Bold"/>
          <a:cs typeface="Source Sans Pro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C4C4C"/>
          </a:solidFill>
        </a:fill>
      </a:tcStyle>
    </a:firstCol>
    <a:lastRow>
      <a:tcTxStyle b="on" i="off">
        <a:font>
          <a:latin typeface="Source Sans Pro Bold"/>
          <a:ea typeface="Source Sans Pro Bold"/>
          <a:cs typeface="Source Sans Pro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C4C4C"/>
          </a:solidFill>
        </a:fill>
      </a:tcStyle>
    </a:lastRow>
    <a:firstRow>
      <a:tcTxStyle b="on" i="off">
        <a:font>
          <a:latin typeface="Source Sans Pro Bold"/>
          <a:ea typeface="Source Sans Pro Bold"/>
          <a:cs typeface="Source Sans Pro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C4C4C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8621" autoAdjust="0"/>
    <p:restoredTop sz="94660"/>
  </p:normalViewPr>
  <p:slideViewPr>
    <p:cSldViewPr snapToGrid="0">
      <p:cViewPr>
        <p:scale>
          <a:sx n="104" d="100"/>
          <a:sy n="104" d="100"/>
        </p:scale>
        <p:origin x="-1840" y="-4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600">
        <a:latin typeface="+mj-lt"/>
        <a:ea typeface="+mj-ea"/>
        <a:cs typeface="+mj-cs"/>
        <a:sym typeface="Avenir Roman"/>
      </a:defRPr>
    </a:lvl1pPr>
    <a:lvl2pPr indent="228600" defTabSz="457200" latinLnBrk="0">
      <a:lnSpc>
        <a:spcPct val="125000"/>
      </a:lnSpc>
      <a:defRPr sz="2600">
        <a:latin typeface="+mj-lt"/>
        <a:ea typeface="+mj-ea"/>
        <a:cs typeface="+mj-cs"/>
        <a:sym typeface="Avenir Roman"/>
      </a:defRPr>
    </a:lvl2pPr>
    <a:lvl3pPr indent="457200" defTabSz="457200" latinLnBrk="0">
      <a:lnSpc>
        <a:spcPct val="125000"/>
      </a:lnSpc>
      <a:defRPr sz="2600">
        <a:latin typeface="+mj-lt"/>
        <a:ea typeface="+mj-ea"/>
        <a:cs typeface="+mj-cs"/>
        <a:sym typeface="Avenir Roman"/>
      </a:defRPr>
    </a:lvl3pPr>
    <a:lvl4pPr indent="685800" defTabSz="457200" latinLnBrk="0">
      <a:lnSpc>
        <a:spcPct val="125000"/>
      </a:lnSpc>
      <a:defRPr sz="2600">
        <a:latin typeface="+mj-lt"/>
        <a:ea typeface="+mj-ea"/>
        <a:cs typeface="+mj-cs"/>
        <a:sym typeface="Avenir Roman"/>
      </a:defRPr>
    </a:lvl4pPr>
    <a:lvl5pPr indent="914400" defTabSz="457200" latinLnBrk="0">
      <a:lnSpc>
        <a:spcPct val="125000"/>
      </a:lnSpc>
      <a:defRPr sz="2600">
        <a:latin typeface="+mj-lt"/>
        <a:ea typeface="+mj-ea"/>
        <a:cs typeface="+mj-cs"/>
        <a:sym typeface="Avenir Roman"/>
      </a:defRPr>
    </a:lvl5pPr>
    <a:lvl6pPr indent="1143000" defTabSz="457200" latinLnBrk="0">
      <a:lnSpc>
        <a:spcPct val="125000"/>
      </a:lnSpc>
      <a:defRPr sz="2600">
        <a:latin typeface="+mj-lt"/>
        <a:ea typeface="+mj-ea"/>
        <a:cs typeface="+mj-cs"/>
        <a:sym typeface="Avenir Roman"/>
      </a:defRPr>
    </a:lvl6pPr>
    <a:lvl7pPr indent="1371600" defTabSz="457200" latinLnBrk="0">
      <a:lnSpc>
        <a:spcPct val="125000"/>
      </a:lnSpc>
      <a:defRPr sz="2600">
        <a:latin typeface="+mj-lt"/>
        <a:ea typeface="+mj-ea"/>
        <a:cs typeface="+mj-cs"/>
        <a:sym typeface="Avenir Roman"/>
      </a:defRPr>
    </a:lvl7pPr>
    <a:lvl8pPr indent="1600200" defTabSz="457200" latinLnBrk="0">
      <a:lnSpc>
        <a:spcPct val="125000"/>
      </a:lnSpc>
      <a:defRPr sz="2600">
        <a:latin typeface="+mj-lt"/>
        <a:ea typeface="+mj-ea"/>
        <a:cs typeface="+mj-cs"/>
        <a:sym typeface="Avenir Roman"/>
      </a:defRPr>
    </a:lvl8pPr>
    <a:lvl9pPr indent="1828800" defTabSz="457200" latinLnBrk="0">
      <a:lnSpc>
        <a:spcPct val="125000"/>
      </a:lnSpc>
      <a:defRPr sz="26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364257" y="1918641"/>
            <a:ext cx="11241486" cy="3547073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5561210"/>
            <a:ext cx="11241486" cy="1214192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6993680"/>
            <a:ext cx="11241486" cy="508002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buSzTx/>
              <a:buNone/>
              <a:defRPr sz="900"/>
            </a:lvl1pPr>
            <a:lvl2pPr marL="555624" indent="-111124" algn="r">
              <a:lnSpc>
                <a:spcPct val="90000"/>
              </a:lnSpc>
              <a:defRPr sz="900"/>
            </a:lvl2pPr>
            <a:lvl3pPr marL="1000124" indent="-111124" algn="r">
              <a:lnSpc>
                <a:spcPct val="90000"/>
              </a:lnSpc>
              <a:defRPr sz="900"/>
            </a:lvl3pPr>
            <a:lvl4pPr marL="1444624" indent="-111124" algn="r">
              <a:lnSpc>
                <a:spcPct val="90000"/>
              </a:lnSpc>
              <a:defRPr sz="900"/>
            </a:lvl4pPr>
            <a:lvl5pPr marL="1889124" indent="-111124" algn="r">
              <a:lnSpc>
                <a:spcPct val="90000"/>
              </a:lnSpc>
              <a:defRPr sz="9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21"/>
          </p:nvPr>
        </p:nvSpPr>
        <p:spPr>
          <a:xfrm>
            <a:off x="1364257" y="4742655"/>
            <a:ext cx="11241486" cy="7367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endParaRPr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873125" y="158750"/>
            <a:ext cx="15708068" cy="1047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725785" y="840878"/>
            <a:ext cx="10504787" cy="700684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364257" y="7375673"/>
            <a:ext cx="11241486" cy="152797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8958212"/>
            <a:ext cx="11241486" cy="1214192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0546"/>
            <a:ext cx="376045" cy="3885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364257" y="3623964"/>
            <a:ext cx="11241486" cy="35470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2919510" y="840878"/>
            <a:ext cx="13274232" cy="88494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023192" y="840878"/>
            <a:ext cx="5729885" cy="4283772"/>
          </a:xfrm>
          <a:prstGeom prst="rect">
            <a:avLst/>
          </a:prstGeom>
        </p:spPr>
        <p:txBody>
          <a:bodyPr anchor="b"/>
          <a:lstStyle>
            <a:lvl1pPr>
              <a:defRPr sz="3300" b="1">
                <a:latin typeface="SourceSansPro-SemiBold"/>
                <a:ea typeface="SourceSansPro-SemiBold"/>
                <a:cs typeface="SourceSansPro-SemiBold"/>
                <a:sym typeface="SourceSansPro-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23192" y="5274716"/>
            <a:ext cx="5729885" cy="440655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4870400" y="2955477"/>
            <a:ext cx="10129616" cy="675307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23192" y="2955477"/>
            <a:ext cx="5729885" cy="6753078"/>
          </a:xfrm>
          <a:prstGeom prst="rect">
            <a:avLst/>
          </a:prstGeom>
        </p:spPr>
        <p:txBody>
          <a:bodyPr/>
          <a:lstStyle>
            <a:lvl1pPr marL="146956" indent="-146956">
              <a:defRPr>
                <a:latin typeface="Source Sans Pro Bold"/>
                <a:ea typeface="Source Sans Pro Bold"/>
                <a:cs typeface="Source Sans Pro Bold"/>
                <a:sym typeface="Source Sans Pro Bold"/>
              </a:defRPr>
            </a:lvl1pPr>
            <a:lvl2pPr marL="489857" indent="-146956">
              <a:defRPr>
                <a:latin typeface="Source Sans Pro Bold"/>
                <a:ea typeface="Source Sans Pro Bold"/>
                <a:cs typeface="Source Sans Pro Bold"/>
                <a:sym typeface="Source Sans Pro Bold"/>
              </a:defRPr>
            </a:lvl2pPr>
            <a:lvl3pPr marL="832757" indent="-146957">
              <a:defRPr>
                <a:latin typeface="Source Sans Pro Bold"/>
                <a:ea typeface="Source Sans Pro Bold"/>
                <a:cs typeface="Source Sans Pro Bold"/>
                <a:sym typeface="Source Sans Pro Bold"/>
              </a:defRPr>
            </a:lvl3pPr>
            <a:lvl4pPr marL="1175657" indent="-146957">
              <a:defRPr>
                <a:latin typeface="Source Sans Pro Bold"/>
                <a:ea typeface="Source Sans Pro Bold"/>
                <a:cs typeface="Source Sans Pro Bold"/>
                <a:sym typeface="Source Sans Pro Bold"/>
              </a:defRPr>
            </a:lvl4pPr>
            <a:lvl5pPr marL="1518557" indent="-146957">
              <a:defRPr>
                <a:latin typeface="Source Sans Pro Bold"/>
                <a:ea typeface="Source Sans Pro Bold"/>
                <a:cs typeface="Source Sans Pro Bold"/>
                <a:sym typeface="Source Sans Pro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2" y="1523007"/>
            <a:ext cx="11923616" cy="774898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idx="21"/>
          </p:nvPr>
        </p:nvSpPr>
        <p:spPr>
          <a:xfrm>
            <a:off x="-2551164" y="1113729"/>
            <a:ext cx="12864954" cy="85766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7175996" y="5558790"/>
            <a:ext cx="6507512" cy="43406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23"/>
          </p:nvPr>
        </p:nvSpPr>
        <p:spPr>
          <a:xfrm>
            <a:off x="6985000" y="1111309"/>
            <a:ext cx="6302872" cy="420191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023192" y="636239"/>
            <a:ext cx="11923616" cy="231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2" y="2955477"/>
            <a:ext cx="11923616" cy="6753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ln w="12700">
            <a:miter lim="400000"/>
          </a:ln>
        </p:spPr>
        <p:txBody>
          <a:bodyPr wrap="none" lIns="54569" tIns="54569" rIns="54569" bIns="54569">
            <a:spAutoFit/>
          </a:bodyPr>
          <a:lstStyle>
            <a:lvl1pPr algn="ctr">
              <a:spcBef>
                <a:spcPts val="0"/>
              </a:spcBef>
              <a:defRPr sz="1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titleStyle>
    <p:bodyStyle>
      <a:lvl1pPr marL="148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1pPr>
      <a:lvl2pPr marL="592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2pPr>
      <a:lvl3pPr marL="1037165" marR="0" indent="-148165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3pPr>
      <a:lvl4pPr marL="1481665" marR="0" indent="-148165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4pPr>
      <a:lvl5pPr marL="1926165" marR="0" indent="-148165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5pPr>
      <a:lvl6pPr marL="2370665" marR="0" indent="-148165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6pPr>
      <a:lvl7pPr marL="2815165" marR="0" indent="-148165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7pPr>
      <a:lvl8pPr marL="3259666" marR="0" indent="-148165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8pPr>
      <a:lvl9pPr marL="3704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13" Type="http://schemas.openxmlformats.org/officeDocument/2006/relationships/hyperlink" Target="https://creativecommons.org/licenses/by-sa/4.0/" TargetMode="External"/><Relationship Id="rId18" Type="http://schemas.openxmlformats.org/officeDocument/2006/relationships/image" Target="../media/image14.tif"/><Relationship Id="rId26" Type="http://schemas.openxmlformats.org/officeDocument/2006/relationships/image" Target="../media/image22.tif"/><Relationship Id="rId3" Type="http://schemas.openxmlformats.org/officeDocument/2006/relationships/image" Target="../media/image2.tif"/><Relationship Id="rId21" Type="http://schemas.openxmlformats.org/officeDocument/2006/relationships/image" Target="../media/image17.tif"/><Relationship Id="rId7" Type="http://schemas.openxmlformats.org/officeDocument/2006/relationships/image" Target="../media/image6.tif"/><Relationship Id="rId12" Type="http://schemas.openxmlformats.org/officeDocument/2006/relationships/image" Target="../media/image11.png"/><Relationship Id="rId17" Type="http://schemas.openxmlformats.org/officeDocument/2006/relationships/image" Target="../media/image13.tif"/><Relationship Id="rId25" Type="http://schemas.openxmlformats.org/officeDocument/2006/relationships/image" Target="../media/image21.png"/><Relationship Id="rId2" Type="http://schemas.openxmlformats.org/officeDocument/2006/relationships/image" Target="../media/image1.tif"/><Relationship Id="rId16" Type="http://schemas.openxmlformats.org/officeDocument/2006/relationships/image" Target="../media/image12.tif"/><Relationship Id="rId20" Type="http://schemas.openxmlformats.org/officeDocument/2006/relationships/image" Target="../media/image16.tif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tif"/><Relationship Id="rId11" Type="http://schemas.openxmlformats.org/officeDocument/2006/relationships/image" Target="../media/image10.tif"/><Relationship Id="rId24" Type="http://schemas.openxmlformats.org/officeDocument/2006/relationships/image" Target="../media/image20.tif"/><Relationship Id="rId32" Type="http://schemas.openxmlformats.org/officeDocument/2006/relationships/image" Target="../media/image28.tif"/><Relationship Id="rId5" Type="http://schemas.openxmlformats.org/officeDocument/2006/relationships/image" Target="../media/image4.tif"/><Relationship Id="rId15" Type="http://schemas.openxmlformats.org/officeDocument/2006/relationships/hyperlink" Target="http://rstudio.com" TargetMode="External"/><Relationship Id="rId23" Type="http://schemas.openxmlformats.org/officeDocument/2006/relationships/image" Target="../media/image19.tif"/><Relationship Id="rId28" Type="http://schemas.openxmlformats.org/officeDocument/2006/relationships/image" Target="../media/image24.tif"/><Relationship Id="rId10" Type="http://schemas.openxmlformats.org/officeDocument/2006/relationships/image" Target="../media/image9.tif"/><Relationship Id="rId19" Type="http://schemas.openxmlformats.org/officeDocument/2006/relationships/image" Target="../media/image15.png"/><Relationship Id="rId31" Type="http://schemas.openxmlformats.org/officeDocument/2006/relationships/image" Target="../media/image27.tif"/><Relationship Id="rId4" Type="http://schemas.openxmlformats.org/officeDocument/2006/relationships/image" Target="../media/image3.tif"/><Relationship Id="rId9" Type="http://schemas.openxmlformats.org/officeDocument/2006/relationships/image" Target="../media/image8.tif"/><Relationship Id="rId14" Type="http://schemas.openxmlformats.org/officeDocument/2006/relationships/hyperlink" Target="mailto:info@rstudio.com" TargetMode="External"/><Relationship Id="rId22" Type="http://schemas.openxmlformats.org/officeDocument/2006/relationships/image" Target="../media/image18.tif"/><Relationship Id="rId27" Type="http://schemas.openxmlformats.org/officeDocument/2006/relationships/image" Target="../media/image23.tif"/><Relationship Id="rId30" Type="http://schemas.openxmlformats.org/officeDocument/2006/relationships/image" Target="../media/image26.t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studio.com/products/workbench/evaluation/" TargetMode="External"/><Relationship Id="rId13" Type="http://schemas.openxmlformats.org/officeDocument/2006/relationships/image" Target="../media/image35.tif"/><Relationship Id="rId3" Type="http://schemas.openxmlformats.org/officeDocument/2006/relationships/image" Target="../media/image30.tif"/><Relationship Id="rId7" Type="http://schemas.openxmlformats.org/officeDocument/2006/relationships/hyperlink" Target="http://rstudio.com" TargetMode="External"/><Relationship Id="rId12" Type="http://schemas.openxmlformats.org/officeDocument/2006/relationships/image" Target="../media/image34.tif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6.xml"/><Relationship Id="rId6" Type="http://schemas.openxmlformats.org/officeDocument/2006/relationships/hyperlink" Target="mailto:info@rstudio.com" TargetMode="External"/><Relationship Id="rId11" Type="http://schemas.openxmlformats.org/officeDocument/2006/relationships/image" Target="../media/image33.png"/><Relationship Id="rId5" Type="http://schemas.openxmlformats.org/officeDocument/2006/relationships/hyperlink" Target="https://creativecommons.org/licenses/by-sa/4.0/" TargetMode="External"/><Relationship Id="rId15" Type="http://schemas.openxmlformats.org/officeDocument/2006/relationships/image" Target="../media/image36.tif"/><Relationship Id="rId10" Type="http://schemas.openxmlformats.org/officeDocument/2006/relationships/image" Target="../media/image32.png"/><Relationship Id="rId4" Type="http://schemas.openxmlformats.org/officeDocument/2006/relationships/image" Target="../media/image11.png"/><Relationship Id="rId9" Type="http://schemas.openxmlformats.org/officeDocument/2006/relationships/image" Target="../media/image31.png"/><Relationship Id="rId14" Type="http://schemas.openxmlformats.org/officeDocument/2006/relationships/image" Target="../media/image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"/>
          <p:cNvGrpSpPr/>
          <p:nvPr/>
        </p:nvGrpSpPr>
        <p:grpSpPr>
          <a:xfrm>
            <a:off x="8410505" y="-1033054"/>
            <a:ext cx="6157897" cy="3553964"/>
            <a:chOff x="0" y="51032"/>
            <a:chExt cx="6157895" cy="3553962"/>
          </a:xfrm>
        </p:grpSpPr>
        <p:grpSp>
          <p:nvGrpSpPr>
            <p:cNvPr id="134" name="Group"/>
            <p:cNvGrpSpPr/>
            <p:nvPr/>
          </p:nvGrpSpPr>
          <p:grpSpPr>
            <a:xfrm>
              <a:off x="23292" y="51032"/>
              <a:ext cx="6134604" cy="2980094"/>
              <a:chOff x="0" y="51032"/>
              <a:chExt cx="6134603" cy="2980093"/>
            </a:xfrm>
          </p:grpSpPr>
          <p:sp>
            <p:nvSpPr>
              <p:cNvPr id="119" name="Triangle"/>
              <p:cNvSpPr/>
              <p:nvPr/>
            </p:nvSpPr>
            <p:spPr>
              <a:xfrm rot="1800000">
                <a:off x="1177378" y="304285"/>
                <a:ext cx="1319511" cy="1143862"/>
              </a:xfrm>
              <a:prstGeom prst="triangle">
                <a:avLst/>
              </a:prstGeom>
              <a:solidFill>
                <a:srgbClr val="83AAD7"/>
              </a:solidFill>
              <a:ln w="3175" cap="flat">
                <a:solidFill>
                  <a:srgbClr val="83AAD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" name="Circle"/>
              <p:cNvSpPr/>
              <p:nvPr/>
            </p:nvSpPr>
            <p:spPr>
              <a:xfrm flipH="1">
                <a:off x="1550783" y="838358"/>
                <a:ext cx="422091" cy="422091"/>
              </a:xfrm>
              <a:prstGeom prst="ellipse">
                <a:avLst/>
              </a:prstGeom>
              <a:solidFill>
                <a:srgbClr val="B6D5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" name="Circle"/>
              <p:cNvSpPr/>
              <p:nvPr/>
            </p:nvSpPr>
            <p:spPr>
              <a:xfrm flipH="1">
                <a:off x="0" y="819779"/>
                <a:ext cx="422090" cy="422090"/>
              </a:xfrm>
              <a:prstGeom prst="ellipse">
                <a:avLst/>
              </a:prstGeom>
              <a:solidFill>
                <a:srgbClr val="83AAD7">
                  <a:alpha val="5045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2" name="Triangle"/>
              <p:cNvSpPr/>
              <p:nvPr/>
            </p:nvSpPr>
            <p:spPr>
              <a:xfrm rot="19800000">
                <a:off x="2896975" y="973389"/>
                <a:ext cx="1319511" cy="1143862"/>
              </a:xfrm>
              <a:prstGeom prst="triangle">
                <a:avLst/>
              </a:prstGeom>
              <a:solidFill>
                <a:srgbClr val="B6D5F0"/>
              </a:solidFill>
              <a:ln w="6350" cap="flat">
                <a:solidFill>
                  <a:srgbClr val="BBD4ED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3" name="Triangle"/>
              <p:cNvSpPr/>
              <p:nvPr/>
            </p:nvSpPr>
            <p:spPr>
              <a:xfrm rot="1800000">
                <a:off x="3470361" y="1634010"/>
                <a:ext cx="1319512" cy="1143863"/>
              </a:xfrm>
              <a:prstGeom prst="triangle">
                <a:avLst/>
              </a:prstGeom>
              <a:solidFill>
                <a:srgbClr val="83AAD7"/>
              </a:solidFill>
              <a:ln w="6350" cap="flat">
                <a:solidFill>
                  <a:srgbClr val="83AAD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4" name="Circle"/>
              <p:cNvSpPr/>
              <p:nvPr/>
            </p:nvSpPr>
            <p:spPr>
              <a:xfrm flipH="1">
                <a:off x="3461023" y="1507462"/>
                <a:ext cx="422091" cy="422091"/>
              </a:xfrm>
              <a:prstGeom prst="ellipse">
                <a:avLst/>
              </a:prstGeom>
              <a:solidFill>
                <a:srgbClr val="83AAD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5" name="Circle"/>
              <p:cNvSpPr/>
              <p:nvPr/>
            </p:nvSpPr>
            <p:spPr>
              <a:xfrm flipH="1">
                <a:off x="3843766" y="2168083"/>
                <a:ext cx="422091" cy="422091"/>
              </a:xfrm>
              <a:prstGeom prst="ellipse">
                <a:avLst/>
              </a:prstGeom>
              <a:solidFill>
                <a:srgbClr val="B6D5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6" name="Triangle"/>
              <p:cNvSpPr/>
              <p:nvPr/>
            </p:nvSpPr>
            <p:spPr>
              <a:xfrm rot="1800000">
                <a:off x="3470361" y="312963"/>
                <a:ext cx="1319512" cy="1143863"/>
              </a:xfrm>
              <a:prstGeom prst="triangle">
                <a:avLst/>
              </a:prstGeom>
              <a:solidFill>
                <a:srgbClr val="83AAD7"/>
              </a:solidFill>
              <a:ln w="6350" cap="flat">
                <a:solidFill>
                  <a:srgbClr val="83AAD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7" name="Circle"/>
              <p:cNvSpPr/>
              <p:nvPr/>
            </p:nvSpPr>
            <p:spPr>
              <a:xfrm flipH="1">
                <a:off x="3843766" y="847037"/>
                <a:ext cx="422091" cy="422091"/>
              </a:xfrm>
              <a:prstGeom prst="ellipse">
                <a:avLst/>
              </a:prstGeom>
              <a:solidFill>
                <a:srgbClr val="B6D5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8" name="Triangle"/>
              <p:cNvSpPr/>
              <p:nvPr/>
            </p:nvSpPr>
            <p:spPr>
              <a:xfrm rot="19800000">
                <a:off x="4044132" y="318647"/>
                <a:ext cx="1319512" cy="1143863"/>
              </a:xfrm>
              <a:prstGeom prst="triangle">
                <a:avLst/>
              </a:prstGeom>
              <a:solidFill>
                <a:srgbClr val="B6D5F0"/>
              </a:solidFill>
              <a:ln w="6350" cap="flat">
                <a:solidFill>
                  <a:srgbClr val="BBD4ED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9" name="Circle"/>
              <p:cNvSpPr/>
              <p:nvPr/>
            </p:nvSpPr>
            <p:spPr>
              <a:xfrm flipH="1">
                <a:off x="4608181" y="852721"/>
                <a:ext cx="422091" cy="422091"/>
              </a:xfrm>
              <a:prstGeom prst="ellipse">
                <a:avLst/>
              </a:prstGeom>
              <a:solidFill>
                <a:srgbClr val="83AAD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" name="Triangle"/>
              <p:cNvSpPr/>
              <p:nvPr/>
            </p:nvSpPr>
            <p:spPr>
              <a:xfrm rot="1800000">
                <a:off x="4617518" y="979269"/>
                <a:ext cx="1319511" cy="1143863"/>
              </a:xfrm>
              <a:prstGeom prst="triangle">
                <a:avLst/>
              </a:prstGeom>
              <a:solidFill>
                <a:srgbClr val="83AAD7"/>
              </a:solidFill>
              <a:ln w="6350" cap="flat">
                <a:solidFill>
                  <a:srgbClr val="83AAD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1" name="Circle"/>
              <p:cNvSpPr/>
              <p:nvPr/>
            </p:nvSpPr>
            <p:spPr>
              <a:xfrm flipH="1">
                <a:off x="4990923" y="1513342"/>
                <a:ext cx="422091" cy="422091"/>
              </a:xfrm>
              <a:prstGeom prst="ellipse">
                <a:avLst/>
              </a:prstGeom>
              <a:solidFill>
                <a:srgbClr val="B6D5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" name="Triangle"/>
              <p:cNvSpPr/>
              <p:nvPr/>
            </p:nvSpPr>
            <p:spPr>
              <a:xfrm rot="19800000">
                <a:off x="1751149" y="309969"/>
                <a:ext cx="1319512" cy="1143862"/>
              </a:xfrm>
              <a:prstGeom prst="triangle">
                <a:avLst/>
              </a:prstGeom>
              <a:solidFill>
                <a:srgbClr val="B6D5F0"/>
              </a:solidFill>
              <a:ln w="6350" cap="flat">
                <a:solidFill>
                  <a:srgbClr val="BBD4ED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3" name="Circle"/>
              <p:cNvSpPr/>
              <p:nvPr/>
            </p:nvSpPr>
            <p:spPr>
              <a:xfrm flipH="1">
                <a:off x="2315198" y="844042"/>
                <a:ext cx="422091" cy="422091"/>
              </a:xfrm>
              <a:prstGeom prst="ellipse">
                <a:avLst/>
              </a:prstGeom>
              <a:solidFill>
                <a:srgbClr val="83AAD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35" name="Rectangle"/>
            <p:cNvSpPr/>
            <p:nvPr/>
          </p:nvSpPr>
          <p:spPr>
            <a:xfrm>
              <a:off x="0" y="1038072"/>
              <a:ext cx="5593306" cy="2566923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circle">
                <a:fillToRect l="119636" t="37721" r="-19636" b="6227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69" tIns="54569" rIns="54569" bIns="54569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6300" y="203200"/>
            <a:ext cx="1371600" cy="159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26" y="1519425"/>
            <a:ext cx="393701" cy="454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023" y="1519425"/>
            <a:ext cx="381002" cy="4417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4" name="Group"/>
          <p:cNvGrpSpPr/>
          <p:nvPr/>
        </p:nvGrpSpPr>
        <p:grpSpPr>
          <a:xfrm>
            <a:off x="3461986" y="1967442"/>
            <a:ext cx="6959601" cy="4349758"/>
            <a:chOff x="0" y="0"/>
            <a:chExt cx="6959600" cy="4349757"/>
          </a:xfrm>
        </p:grpSpPr>
        <p:grpSp>
          <p:nvGrpSpPr>
            <p:cNvPr id="152" name="Group"/>
            <p:cNvGrpSpPr/>
            <p:nvPr/>
          </p:nvGrpSpPr>
          <p:grpSpPr>
            <a:xfrm>
              <a:off x="0" y="0"/>
              <a:ext cx="6959601" cy="4349758"/>
              <a:chOff x="0" y="0"/>
              <a:chExt cx="6959600" cy="4349757"/>
            </a:xfrm>
          </p:grpSpPr>
          <p:grpSp>
            <p:nvGrpSpPr>
              <p:cNvPr id="150" name="Group"/>
              <p:cNvGrpSpPr/>
              <p:nvPr/>
            </p:nvGrpSpPr>
            <p:grpSpPr>
              <a:xfrm>
                <a:off x="0" y="0"/>
                <a:ext cx="6959601" cy="4349758"/>
                <a:chOff x="0" y="0"/>
                <a:chExt cx="6959600" cy="4349757"/>
              </a:xfrm>
            </p:grpSpPr>
            <p:grpSp>
              <p:nvGrpSpPr>
                <p:cNvPr id="146" name="Group"/>
                <p:cNvGrpSpPr/>
                <p:nvPr/>
              </p:nvGrpSpPr>
              <p:grpSpPr>
                <a:xfrm>
                  <a:off x="0" y="0"/>
                  <a:ext cx="6959601" cy="4349758"/>
                  <a:chOff x="0" y="0"/>
                  <a:chExt cx="6959600" cy="4349757"/>
                </a:xfrm>
              </p:grpSpPr>
              <p:grpSp>
                <p:nvGrpSpPr>
                  <p:cNvPr id="144" name="Group"/>
                  <p:cNvGrpSpPr/>
                  <p:nvPr/>
                </p:nvGrpSpPr>
                <p:grpSpPr>
                  <a:xfrm>
                    <a:off x="0" y="0"/>
                    <a:ext cx="6959601" cy="4349758"/>
                    <a:chOff x="0" y="0"/>
                    <a:chExt cx="6959600" cy="4349757"/>
                  </a:xfrm>
                </p:grpSpPr>
                <p:grpSp>
                  <p:nvGrpSpPr>
                    <p:cNvPr id="142" name="Group"/>
                    <p:cNvGrpSpPr/>
                    <p:nvPr/>
                  </p:nvGrpSpPr>
                  <p:grpSpPr>
                    <a:xfrm>
                      <a:off x="0" y="0"/>
                      <a:ext cx="6959601" cy="4349758"/>
                      <a:chOff x="0" y="0"/>
                      <a:chExt cx="6959600" cy="4349757"/>
                    </a:xfrm>
                  </p:grpSpPr>
                  <p:pic>
                    <p:nvPicPr>
                      <p:cNvPr id="140" name="Image" descr="Image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6959601" cy="4349758"/>
                      </a:xfrm>
                      <a:prstGeom prst="rect">
                        <a:avLst/>
                      </a:prstGeom>
                      <a:ln w="12700" cap="flat">
                        <a:solidFill>
                          <a:srgbClr val="53585F"/>
                        </a:solidFill>
                        <a:prstDash val="solid"/>
                        <a:miter lim="400000"/>
                      </a:ln>
                      <a:effectLst>
                        <a:outerShdw blurRad="50800" dist="38100" dir="8100000" rotWithShape="0">
                          <a:srgbClr val="000000">
                            <a:alpha val="50000"/>
                          </a:srgbClr>
                        </a:outerShdw>
                      </a:effectLst>
                    </p:spPr>
                  </p:pic>
                  <p:sp>
                    <p:nvSpPr>
                      <p:cNvPr id="141" name="Rectangle"/>
                      <p:cNvSpPr/>
                      <p:nvPr/>
                    </p:nvSpPr>
                    <p:spPr>
                      <a:xfrm>
                        <a:off x="4679822" y="774445"/>
                        <a:ext cx="1378095" cy="33323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54569" tIns="54569" rIns="54569" bIns="54569" numCol="1" anchor="ctr">
                        <a:noAutofit/>
                      </a:bodyPr>
                      <a:lstStyle/>
                      <a:p>
                        <a:pPr>
                          <a:lnSpc>
                            <a:spcPct val="80000"/>
                          </a:lnSpc>
                          <a:spcBef>
                            <a:spcPts val="600"/>
                          </a:spcBef>
                          <a:defRPr>
                            <a:solidFill>
                              <a:srgbClr val="000000"/>
                            </a:solidFill>
                          </a:defRPr>
                        </a:pPr>
                        <a:endParaRPr/>
                      </a:p>
                    </p:txBody>
                  </p:sp>
                </p:grpSp>
                <p:sp>
                  <p:nvSpPr>
                    <p:cNvPr id="143" name="Rectangle"/>
                    <p:cNvSpPr/>
                    <p:nvPr/>
                  </p:nvSpPr>
                  <p:spPr>
                    <a:xfrm>
                      <a:off x="3630960" y="2940298"/>
                      <a:ext cx="3209326" cy="511643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54569" tIns="54569" rIns="54569" bIns="54569" numCol="1" anchor="ctr">
                      <a:noAutofit/>
                    </a:bodyPr>
                    <a:lstStyle/>
                    <a:p>
                      <a:pPr>
                        <a:lnSpc>
                          <a:spcPct val="80000"/>
                        </a:lnSpc>
                        <a:spcBef>
                          <a:spcPts val="6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p:txBody>
                </p:sp>
              </p:grpSp>
              <p:pic>
                <p:nvPicPr>
                  <p:cNvPr id="145" name="Image" descr="Image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68059" y="974396"/>
                    <a:ext cx="430048" cy="42759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pic>
              <p:nvPicPr>
                <p:cNvPr id="147" name="Image" descr="Image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3104" y="2310360"/>
                  <a:ext cx="815467" cy="369777"/>
                </a:xfrm>
                <a:prstGeom prst="rect">
                  <a:avLst/>
                </a:prstGeom>
                <a:ln w="3175" cap="flat">
                  <a:solidFill>
                    <a:srgbClr val="53585F"/>
                  </a:solidFill>
                  <a:prstDash val="solid"/>
                  <a:miter lim="400000"/>
                </a:ln>
                <a:effectLst/>
              </p:spPr>
            </p:pic>
            <p:pic>
              <p:nvPicPr>
                <p:cNvPr id="148" name="Image" descr="Image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96226" y="2310360"/>
                  <a:ext cx="1093761" cy="205496"/>
                </a:xfrm>
                <a:prstGeom prst="rect">
                  <a:avLst/>
                </a:prstGeom>
                <a:ln w="3175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</p:pic>
            <p:pic>
              <p:nvPicPr>
                <p:cNvPr id="149" name="Image" descr="Image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3508" y="3774147"/>
                  <a:ext cx="708314" cy="364498"/>
                </a:xfrm>
                <a:prstGeom prst="rect">
                  <a:avLst/>
                </a:prstGeom>
                <a:ln w="635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</p:pic>
          </p:grpSp>
          <p:pic>
            <p:nvPicPr>
              <p:cNvPr id="151" name="Image" descr="Image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03681" y="1266378"/>
                <a:ext cx="3302002" cy="714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53" name="Image" descr="Image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11050" y="2685486"/>
              <a:ext cx="900842" cy="900843"/>
            </a:xfrm>
            <a:prstGeom prst="rect">
              <a:avLst/>
            </a:prstGeom>
            <a:ln w="6350" cap="flat">
              <a:solidFill>
                <a:srgbClr val="A6AAA9"/>
              </a:solidFill>
              <a:prstDash val="solid"/>
              <a:miter lim="400000"/>
            </a:ln>
            <a:effectLst/>
          </p:spPr>
        </p:pic>
      </p:grpSp>
      <p:sp>
        <p:nvSpPr>
          <p:cNvPr id="155" name="Search inside environment"/>
          <p:cNvSpPr txBox="1"/>
          <p:nvPr/>
        </p:nvSpPr>
        <p:spPr>
          <a:xfrm>
            <a:off x="9173741" y="2563344"/>
            <a:ext cx="860927" cy="48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365C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 algn="r"/>
            <a:r>
              <a:rPr lang="vi-VN" dirty="0"/>
              <a:t>Tìm kiếm bên trong môi trường</a:t>
            </a:r>
            <a:endParaRPr dirty="0"/>
          </a:p>
        </p:txBody>
      </p:sp>
      <p:sp>
        <p:nvSpPr>
          <p:cNvPr id="156" name="Syntax highlighting based on your file's extension"/>
          <p:cNvSpPr txBox="1"/>
          <p:nvPr/>
        </p:nvSpPr>
        <p:spPr>
          <a:xfrm>
            <a:off x="5113548" y="3613606"/>
            <a:ext cx="1811699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5F327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nổi</a:t>
            </a:r>
            <a:r>
              <a:rPr lang="en-US" dirty="0"/>
              <a:t> </a:t>
            </a:r>
            <a:r>
              <a:rPr lang="en-US" dirty="0" err="1"/>
              <a:t>bật</a:t>
            </a:r>
            <a:r>
              <a:rPr lang="en-US" dirty="0"/>
              <a:t> </a:t>
            </a:r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tệp</a:t>
            </a:r>
            <a:endParaRPr dirty="0"/>
          </a:p>
        </p:txBody>
      </p:sp>
      <p:sp>
        <p:nvSpPr>
          <p:cNvPr id="157" name="Code diagnostics that appear in the margin. Hover over diagnostic symbols for details."/>
          <p:cNvSpPr txBox="1"/>
          <p:nvPr/>
        </p:nvSpPr>
        <p:spPr>
          <a:xfrm>
            <a:off x="4679027" y="3290285"/>
            <a:ext cx="2368062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5F327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code ở </a:t>
            </a:r>
            <a:r>
              <a:rPr lang="en-US" dirty="0" err="1"/>
              <a:t>rìa</a:t>
            </a:r>
            <a:r>
              <a:rPr lang="en-US" dirty="0"/>
              <a:t> </a:t>
            </a:r>
            <a:r>
              <a:rPr lang="en-US" dirty="0" err="1"/>
              <a:t>tệp</a:t>
            </a:r>
            <a:r>
              <a:rPr lang="en-US" dirty="0"/>
              <a:t>. Di </a:t>
            </a:r>
            <a:r>
              <a:rPr lang="en-US" dirty="0" err="1"/>
              <a:t>chuột</a:t>
            </a:r>
            <a:r>
              <a:rPr lang="en-US" dirty="0"/>
              <a:t> qua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. </a:t>
            </a:r>
            <a:endParaRPr dirty="0"/>
          </a:p>
        </p:txBody>
      </p:sp>
      <p:sp>
        <p:nvSpPr>
          <p:cNvPr id="158" name="Tab completion to finish function names, file paths, arguments, and more."/>
          <p:cNvSpPr txBox="1"/>
          <p:nvPr/>
        </p:nvSpPr>
        <p:spPr>
          <a:xfrm>
            <a:off x="4888744" y="3951666"/>
            <a:ext cx="2165954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5F327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,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tệp</a:t>
            </a:r>
            <a:r>
              <a:rPr lang="en-US" dirty="0"/>
              <a:t>,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, v.v.</a:t>
            </a:r>
            <a:endParaRPr dirty="0"/>
          </a:p>
        </p:txBody>
      </p:sp>
      <p:sp>
        <p:nvSpPr>
          <p:cNvPr id="159" name="Multi-language code snippets to quickly use common blocks of code."/>
          <p:cNvSpPr txBox="1"/>
          <p:nvPr/>
        </p:nvSpPr>
        <p:spPr>
          <a:xfrm>
            <a:off x="5032791" y="4453335"/>
            <a:ext cx="1841432" cy="48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5F327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Mã</a:t>
            </a:r>
            <a:r>
              <a:rPr lang="en-US" dirty="0"/>
              <a:t> code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chóng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code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dirty="0"/>
          </a:p>
        </p:txBody>
      </p:sp>
      <p:sp>
        <p:nvSpPr>
          <p:cNvPr id="160" name="Open in new window"/>
          <p:cNvSpPr txBox="1"/>
          <p:nvPr/>
        </p:nvSpPr>
        <p:spPr>
          <a:xfrm>
            <a:off x="4110580" y="1478976"/>
            <a:ext cx="748711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sổ</a:t>
            </a:r>
            <a:r>
              <a:rPr lang="en-US" dirty="0"/>
              <a:t> </a:t>
            </a:r>
            <a:r>
              <a:rPr lang="en-US" dirty="0" err="1"/>
              <a:t>mới</a:t>
            </a:r>
            <a:endParaRPr dirty="0"/>
          </a:p>
        </p:txBody>
      </p:sp>
      <p:sp>
        <p:nvSpPr>
          <p:cNvPr id="161" name="Save"/>
          <p:cNvSpPr txBox="1"/>
          <p:nvPr/>
        </p:nvSpPr>
        <p:spPr>
          <a:xfrm>
            <a:off x="4842300" y="1474491"/>
            <a:ext cx="402016" cy="235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Lưu</a:t>
            </a:r>
            <a:endParaRPr dirty="0"/>
          </a:p>
        </p:txBody>
      </p:sp>
      <p:sp>
        <p:nvSpPr>
          <p:cNvPr id="162" name="Find and replace"/>
          <p:cNvSpPr txBox="1"/>
          <p:nvPr/>
        </p:nvSpPr>
        <p:spPr>
          <a:xfrm>
            <a:off x="5260722" y="1378511"/>
            <a:ext cx="561111" cy="48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thế</a:t>
            </a:r>
            <a:endParaRPr dirty="0"/>
          </a:p>
        </p:txBody>
      </p:sp>
      <p:sp>
        <p:nvSpPr>
          <p:cNvPr id="163" name="Compile as notebook"/>
          <p:cNvSpPr txBox="1"/>
          <p:nvPr/>
        </p:nvSpPr>
        <p:spPr>
          <a:xfrm>
            <a:off x="5828351" y="1398675"/>
            <a:ext cx="803989" cy="48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soạn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dirty="0"/>
              <a:t>notebook</a:t>
            </a:r>
          </a:p>
        </p:txBody>
      </p:sp>
      <p:sp>
        <p:nvSpPr>
          <p:cNvPr id="164" name="Run selected code"/>
          <p:cNvSpPr txBox="1"/>
          <p:nvPr/>
        </p:nvSpPr>
        <p:spPr>
          <a:xfrm>
            <a:off x="6476410" y="1483461"/>
            <a:ext cx="737778" cy="48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code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chọn</a:t>
            </a:r>
            <a:endParaRPr dirty="0"/>
          </a:p>
        </p:txBody>
      </p:sp>
      <p:sp>
        <p:nvSpPr>
          <p:cNvPr id="165" name="Re-run previous code"/>
          <p:cNvSpPr txBox="1"/>
          <p:nvPr/>
        </p:nvSpPr>
        <p:spPr>
          <a:xfrm>
            <a:off x="4340232" y="2485201"/>
            <a:ext cx="886338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5F327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code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đó</a:t>
            </a:r>
            <a:endParaRPr dirty="0"/>
          </a:p>
        </p:txBody>
      </p:sp>
      <p:sp>
        <p:nvSpPr>
          <p:cNvPr id="166" name="Source with or  w/out Echo or  as a Local Job"/>
          <p:cNvSpPr txBox="1"/>
          <p:nvPr/>
        </p:nvSpPr>
        <p:spPr>
          <a:xfrm>
            <a:off x="5293664" y="2555284"/>
            <a:ext cx="1314593" cy="48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69" tIns="54569" rIns="54569" bIns="54569" anchor="ctr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5F327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tệp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/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Echo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cuc</a:t>
            </a:r>
            <a:r>
              <a:rPr lang="en-US" dirty="0"/>
              <a:t> </a:t>
            </a:r>
            <a:r>
              <a:rPr lang="en-US" dirty="0" err="1"/>
              <a:t>bộ</a:t>
            </a:r>
            <a:endParaRPr dirty="0"/>
          </a:p>
        </p:txBody>
      </p:sp>
      <p:sp>
        <p:nvSpPr>
          <p:cNvPr id="167" name="Show file outline"/>
          <p:cNvSpPr txBox="1"/>
          <p:nvPr/>
        </p:nvSpPr>
        <p:spPr>
          <a:xfrm>
            <a:off x="6517767" y="2529659"/>
            <a:ext cx="635294" cy="48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5F327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tệp</a:t>
            </a:r>
            <a:r>
              <a:rPr lang="en-US" dirty="0"/>
              <a:t> tin</a:t>
            </a:r>
          </a:p>
        </p:txBody>
      </p:sp>
      <p:sp>
        <p:nvSpPr>
          <p:cNvPr id="168" name="Jump to function in file"/>
          <p:cNvSpPr txBox="1"/>
          <p:nvPr/>
        </p:nvSpPr>
        <p:spPr>
          <a:xfrm>
            <a:off x="3841565" y="4850806"/>
            <a:ext cx="1384446" cy="235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5F327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tệp</a:t>
            </a:r>
            <a:endParaRPr dirty="0"/>
          </a:p>
        </p:txBody>
      </p:sp>
      <p:sp>
        <p:nvSpPr>
          <p:cNvPr id="169" name="Change file type"/>
          <p:cNvSpPr txBox="1"/>
          <p:nvPr/>
        </p:nvSpPr>
        <p:spPr>
          <a:xfrm>
            <a:off x="5763468" y="4850806"/>
            <a:ext cx="1302219" cy="235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5F327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tệp</a:t>
            </a:r>
            <a:endParaRPr dirty="0"/>
          </a:p>
        </p:txBody>
      </p:sp>
      <p:sp>
        <p:nvSpPr>
          <p:cNvPr id="170" name="Navigate backwards/forwards"/>
          <p:cNvSpPr txBox="1"/>
          <p:nvPr/>
        </p:nvSpPr>
        <p:spPr>
          <a:xfrm>
            <a:off x="3403184" y="1480920"/>
            <a:ext cx="736502" cy="48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/>
              <a:t>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trước</a:t>
            </a:r>
            <a:endParaRPr dirty="0"/>
          </a:p>
        </p:txBody>
      </p:sp>
      <p:sp>
        <p:nvSpPr>
          <p:cNvPr id="171" name="A File browser keyed to your working directory. Click on file or directory name to open."/>
          <p:cNvSpPr txBox="1"/>
          <p:nvPr/>
        </p:nvSpPr>
        <p:spPr>
          <a:xfrm>
            <a:off x="7063560" y="5739867"/>
            <a:ext cx="2669967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365C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vi-VN" dirty="0"/>
              <a:t>Trình duyệt tệp tin dựa trên thư mục làm việc của bạn. Nhấn vào tên tệp hoặc thư mục để mở.</a:t>
            </a:r>
            <a:endParaRPr dirty="0"/>
          </a:p>
        </p:txBody>
      </p:sp>
      <p:sp>
        <p:nvSpPr>
          <p:cNvPr id="172" name="Path to displayed directory"/>
          <p:cNvSpPr txBox="1"/>
          <p:nvPr/>
        </p:nvSpPr>
        <p:spPr>
          <a:xfrm>
            <a:off x="6906768" y="5257566"/>
            <a:ext cx="1535906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365C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 algn="r"/>
            <a:r>
              <a:rPr lang="vi-VN" dirty="0"/>
              <a:t>Đường dẫn đến thư mục hiển thị</a:t>
            </a:r>
            <a:endParaRPr dirty="0"/>
          </a:p>
        </p:txBody>
      </p:sp>
      <p:sp>
        <p:nvSpPr>
          <p:cNvPr id="173" name="Create folder"/>
          <p:cNvSpPr txBox="1"/>
          <p:nvPr/>
        </p:nvSpPr>
        <p:spPr>
          <a:xfrm>
            <a:off x="7088960" y="4863578"/>
            <a:ext cx="461913" cy="48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365C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vi-VN" dirty="0"/>
              <a:t>Tạo thư mục</a:t>
            </a:r>
            <a:endParaRPr dirty="0"/>
          </a:p>
        </p:txBody>
      </p:sp>
      <p:sp>
        <p:nvSpPr>
          <p:cNvPr id="174" name="Delete file"/>
          <p:cNvSpPr txBox="1"/>
          <p:nvPr/>
        </p:nvSpPr>
        <p:spPr>
          <a:xfrm>
            <a:off x="7567892" y="4986688"/>
            <a:ext cx="530990" cy="235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000">
                <a:solidFill>
                  <a:srgbClr val="0365C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tệp</a:t>
            </a:r>
            <a:endParaRPr dirty="0"/>
          </a:p>
        </p:txBody>
      </p:sp>
      <p:sp>
        <p:nvSpPr>
          <p:cNvPr id="175" name="Rename file"/>
          <p:cNvSpPr txBox="1"/>
          <p:nvPr/>
        </p:nvSpPr>
        <p:spPr>
          <a:xfrm>
            <a:off x="7985118" y="4925133"/>
            <a:ext cx="566001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000">
                <a:solidFill>
                  <a:srgbClr val="0365C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tệp</a:t>
            </a:r>
            <a:endParaRPr dirty="0"/>
          </a:p>
        </p:txBody>
      </p:sp>
      <p:sp>
        <p:nvSpPr>
          <p:cNvPr id="176" name="Change  directory"/>
          <p:cNvSpPr txBox="1"/>
          <p:nvPr/>
        </p:nvSpPr>
        <p:spPr>
          <a:xfrm>
            <a:off x="9791151" y="4925133"/>
            <a:ext cx="614484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000">
                <a:solidFill>
                  <a:srgbClr val="0365C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vi-VN" dirty="0"/>
              <a:t>Thay đổi thư mục</a:t>
            </a:r>
            <a:endParaRPr dirty="0"/>
          </a:p>
        </p:txBody>
      </p:sp>
      <p:sp>
        <p:nvSpPr>
          <p:cNvPr id="177" name="Displays saved objects by type with short description"/>
          <p:cNvSpPr txBox="1"/>
          <p:nvPr/>
        </p:nvSpPr>
        <p:spPr>
          <a:xfrm>
            <a:off x="7003573" y="3980269"/>
            <a:ext cx="1799766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365C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vi-VN" dirty="0"/>
              <a:t>Hiển thị các đối tượng đã lưu theo </a:t>
            </a:r>
            <a:r>
              <a:rPr lang="en-US" dirty="0" err="1"/>
              <a:t>dạng</a:t>
            </a:r>
            <a:r>
              <a:rPr lang="vi-VN" dirty="0"/>
              <a:t> </a:t>
            </a:r>
            <a:r>
              <a:rPr lang="en-US" dirty="0" err="1"/>
              <a:t>kèm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vi-VN" dirty="0"/>
              <a:t> mô tả ngắn</a:t>
            </a:r>
            <a:endParaRPr dirty="0"/>
          </a:p>
        </p:txBody>
      </p:sp>
      <p:sp>
        <p:nvSpPr>
          <p:cNvPr id="178" name="View function source code"/>
          <p:cNvSpPr txBox="1"/>
          <p:nvPr/>
        </p:nvSpPr>
        <p:spPr>
          <a:xfrm>
            <a:off x="9493056" y="4026550"/>
            <a:ext cx="913616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365C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 algn="r"/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hàm</a:t>
            </a:r>
            <a:endParaRPr dirty="0"/>
          </a:p>
        </p:txBody>
      </p:sp>
      <p:sp>
        <p:nvSpPr>
          <p:cNvPr id="179" name="View in data viewer"/>
          <p:cNvSpPr txBox="1"/>
          <p:nvPr/>
        </p:nvSpPr>
        <p:spPr>
          <a:xfrm>
            <a:off x="8827248" y="3918714"/>
            <a:ext cx="740390" cy="48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365C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dirty="0"/>
          </a:p>
        </p:txBody>
      </p:sp>
      <p:sp>
        <p:nvSpPr>
          <p:cNvPr id="180" name="Load workspace"/>
          <p:cNvSpPr txBox="1"/>
          <p:nvPr/>
        </p:nvSpPr>
        <p:spPr>
          <a:xfrm>
            <a:off x="7031597" y="2621344"/>
            <a:ext cx="788195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365C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dirty="0"/>
          </a:p>
        </p:txBody>
      </p:sp>
      <p:sp>
        <p:nvSpPr>
          <p:cNvPr id="181" name="Save workspace"/>
          <p:cNvSpPr txBox="1"/>
          <p:nvPr/>
        </p:nvSpPr>
        <p:spPr>
          <a:xfrm>
            <a:off x="7764781" y="2619557"/>
            <a:ext cx="810344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365C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dirty="0"/>
          </a:p>
        </p:txBody>
      </p:sp>
      <p:sp>
        <p:nvSpPr>
          <p:cNvPr id="182" name="Import data with wizard"/>
          <p:cNvSpPr txBox="1"/>
          <p:nvPr/>
        </p:nvSpPr>
        <p:spPr>
          <a:xfrm>
            <a:off x="7120708" y="1417421"/>
            <a:ext cx="973086" cy="48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defRPr>
            </a:pP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bằng</a:t>
            </a:r>
            <a:r>
              <a:rPr lang="en-US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r>
              <a:rPr lang="en-US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trình</a:t>
            </a:r>
            <a:r>
              <a:rPr lang="en-US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r>
              <a:rPr lang="en-US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hướng</a:t>
            </a:r>
            <a:r>
              <a:rPr lang="en-US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r>
              <a:rPr lang="en-US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dẫn</a:t>
            </a:r>
            <a:endParaRPr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83" name="Clear R workspace"/>
          <p:cNvSpPr txBox="1"/>
          <p:nvPr/>
        </p:nvSpPr>
        <p:spPr>
          <a:xfrm>
            <a:off x="8579660" y="2559172"/>
            <a:ext cx="840724" cy="48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365C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R</a:t>
            </a:r>
          </a:p>
        </p:txBody>
      </p:sp>
      <p:sp>
        <p:nvSpPr>
          <p:cNvPr id="184" name="Display objects as list or grid"/>
          <p:cNvSpPr txBox="1"/>
          <p:nvPr/>
        </p:nvSpPr>
        <p:spPr>
          <a:xfrm>
            <a:off x="8954206" y="2972934"/>
            <a:ext cx="1478125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365C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 algn="r"/>
            <a:r>
              <a:rPr lang="vi-VN" dirty="0"/>
              <a:t>Hiển thị đối tượng dưới dạng danh sách hoặc lưới</a:t>
            </a:r>
            <a:endParaRPr dirty="0"/>
          </a:p>
        </p:txBody>
      </p:sp>
      <p:sp>
        <p:nvSpPr>
          <p:cNvPr id="185" name="Choose environment to display from list of parent environments"/>
          <p:cNvSpPr txBox="1"/>
          <p:nvPr/>
        </p:nvSpPr>
        <p:spPr>
          <a:xfrm>
            <a:off x="7052377" y="2960941"/>
            <a:ext cx="2140399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365C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vi-VN" dirty="0"/>
              <a:t>Chọn môi trường để hiển thị từ danh sách các môi trường</a:t>
            </a:r>
            <a:endParaRPr dirty="0"/>
          </a:p>
        </p:txBody>
      </p:sp>
      <p:sp>
        <p:nvSpPr>
          <p:cNvPr id="186" name="History of past commands to run/copy"/>
          <p:cNvSpPr txBox="1"/>
          <p:nvPr/>
        </p:nvSpPr>
        <p:spPr>
          <a:xfrm>
            <a:off x="7884438" y="1483461"/>
            <a:ext cx="996845" cy="48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vi-VN" dirty="0"/>
              <a:t>Lịch sử các lệnh trước để chạy</a:t>
            </a:r>
            <a:r>
              <a:rPr lang="en-US" dirty="0"/>
              <a:t>/</a:t>
            </a:r>
            <a:r>
              <a:rPr lang="vi-VN" dirty="0"/>
              <a:t>sao chép</a:t>
            </a:r>
            <a:endParaRPr dirty="0"/>
          </a:p>
        </p:txBody>
      </p:sp>
      <p:sp>
        <p:nvSpPr>
          <p:cNvPr id="187" name="Manage external databases"/>
          <p:cNvSpPr txBox="1"/>
          <p:nvPr/>
        </p:nvSpPr>
        <p:spPr>
          <a:xfrm>
            <a:off x="8777914" y="1389481"/>
            <a:ext cx="635293" cy="60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vi-VN" dirty="0"/>
              <a:t>Quản lý cơ sở dữ liệu bên ngoài</a:t>
            </a:r>
            <a:endParaRPr dirty="0"/>
          </a:p>
        </p:txBody>
      </p:sp>
      <p:sp>
        <p:nvSpPr>
          <p:cNvPr id="188" name="Working Directory"/>
          <p:cNvSpPr txBox="1"/>
          <p:nvPr/>
        </p:nvSpPr>
        <p:spPr>
          <a:xfrm>
            <a:off x="4369148" y="5524641"/>
            <a:ext cx="614485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365C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vi-VN" dirty="0"/>
              <a:t>Thư mục làm việc</a:t>
            </a:r>
            <a:endParaRPr dirty="0"/>
          </a:p>
        </p:txBody>
      </p:sp>
      <p:sp>
        <p:nvSpPr>
          <p:cNvPr id="189" name="Maximize, minimize panes"/>
          <p:cNvSpPr txBox="1"/>
          <p:nvPr/>
        </p:nvSpPr>
        <p:spPr>
          <a:xfrm>
            <a:off x="6182707" y="5530744"/>
            <a:ext cx="931271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365C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Phóng</a:t>
            </a:r>
            <a:r>
              <a:rPr lang="en-US" dirty="0"/>
              <a:t> to,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gọn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khung</a:t>
            </a:r>
            <a:endParaRPr dirty="0"/>
          </a:p>
        </p:txBody>
      </p:sp>
      <p:sp>
        <p:nvSpPr>
          <p:cNvPr id="190" name="Drag pane boundaries"/>
          <p:cNvSpPr txBox="1"/>
          <p:nvPr/>
        </p:nvSpPr>
        <p:spPr>
          <a:xfrm>
            <a:off x="6239042" y="5900550"/>
            <a:ext cx="835930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365C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khung</a:t>
            </a:r>
            <a:endParaRPr dirty="0"/>
          </a:p>
        </p:txBody>
      </p:sp>
      <p:sp>
        <p:nvSpPr>
          <p:cNvPr id="191" name="Line"/>
          <p:cNvSpPr/>
          <p:nvPr/>
        </p:nvSpPr>
        <p:spPr>
          <a:xfrm flipH="1">
            <a:off x="4380009" y="6031646"/>
            <a:ext cx="111392" cy="4310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2" name="Line"/>
          <p:cNvSpPr/>
          <p:nvPr/>
        </p:nvSpPr>
        <p:spPr>
          <a:xfrm>
            <a:off x="6754679" y="6080078"/>
            <a:ext cx="304184" cy="1143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3" name="Line"/>
          <p:cNvSpPr/>
          <p:nvPr/>
        </p:nvSpPr>
        <p:spPr>
          <a:xfrm>
            <a:off x="7320015" y="1847178"/>
            <a:ext cx="260521" cy="528729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4" name="Line"/>
          <p:cNvSpPr/>
          <p:nvPr/>
        </p:nvSpPr>
        <p:spPr>
          <a:xfrm flipH="1">
            <a:off x="7783124" y="1963253"/>
            <a:ext cx="254762" cy="254762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5" name="Line"/>
          <p:cNvSpPr/>
          <p:nvPr/>
        </p:nvSpPr>
        <p:spPr>
          <a:xfrm flipH="1">
            <a:off x="8237758" y="1897249"/>
            <a:ext cx="576641" cy="32813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6" name="Line"/>
          <p:cNvSpPr/>
          <p:nvPr/>
        </p:nvSpPr>
        <p:spPr>
          <a:xfrm flipV="1">
            <a:off x="7177102" y="2442336"/>
            <a:ext cx="3636" cy="205205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7" name="Line"/>
          <p:cNvSpPr/>
          <p:nvPr/>
        </p:nvSpPr>
        <p:spPr>
          <a:xfrm rot="16139859" flipH="1">
            <a:off x="7560949" y="2231475"/>
            <a:ext cx="198110" cy="625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770" y="21408"/>
                  <a:pt x="16126" y="21000"/>
                  <a:pt x="13925" y="20405"/>
                </a:cubicBezTo>
                <a:cubicBezTo>
                  <a:pt x="4134" y="17759"/>
                  <a:pt x="5607" y="13315"/>
                  <a:pt x="5319" y="9394"/>
                </a:cubicBezTo>
                <a:cubicBezTo>
                  <a:pt x="5085" y="6213"/>
                  <a:pt x="3319" y="3047"/>
                  <a:pt x="0" y="0"/>
                </a:cubicBezTo>
              </a:path>
            </a:pathLst>
          </a:cu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69" tIns="54569" rIns="54569" bIns="54569" anchor="ctr"/>
          <a:lstStyle/>
          <a:p>
            <a:pPr algn="ctr">
              <a:spcBef>
                <a:spcPts val="0"/>
              </a:spcBef>
              <a:defRPr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8" name="Line"/>
          <p:cNvSpPr/>
          <p:nvPr/>
        </p:nvSpPr>
        <p:spPr>
          <a:xfrm flipH="1" flipV="1">
            <a:off x="8824218" y="2448690"/>
            <a:ext cx="353" cy="20511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9" name="Line"/>
          <p:cNvSpPr/>
          <p:nvPr/>
        </p:nvSpPr>
        <p:spPr>
          <a:xfrm flipH="1" flipV="1">
            <a:off x="7775280" y="2560160"/>
            <a:ext cx="15647" cy="447359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0" name="Line"/>
          <p:cNvSpPr/>
          <p:nvPr/>
        </p:nvSpPr>
        <p:spPr>
          <a:xfrm flipV="1">
            <a:off x="10125439" y="2427491"/>
            <a:ext cx="338" cy="56320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1" name="Line"/>
          <p:cNvSpPr/>
          <p:nvPr/>
        </p:nvSpPr>
        <p:spPr>
          <a:xfrm rot="17082001" flipH="1">
            <a:off x="9891734" y="2683504"/>
            <a:ext cx="299772" cy="59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58" extrusionOk="0">
                <a:moveTo>
                  <a:pt x="21600" y="8830"/>
                </a:moveTo>
                <a:cubicBezTo>
                  <a:pt x="21405" y="10278"/>
                  <a:pt x="21178" y="11625"/>
                  <a:pt x="20924" y="12848"/>
                </a:cubicBezTo>
                <a:cubicBezTo>
                  <a:pt x="19664" y="18916"/>
                  <a:pt x="17851" y="21600"/>
                  <a:pt x="16089" y="20007"/>
                </a:cubicBezTo>
                <a:lnTo>
                  <a:pt x="0" y="0"/>
                </a:lnTo>
              </a:path>
            </a:pathLst>
          </a:cu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69" tIns="54569" rIns="54569" bIns="54569" anchor="ctr"/>
          <a:lstStyle/>
          <a:p>
            <a:pPr algn="ctr">
              <a:spcBef>
                <a:spcPts val="0"/>
              </a:spcBef>
              <a:defRPr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2" name="Line"/>
          <p:cNvSpPr/>
          <p:nvPr/>
        </p:nvSpPr>
        <p:spPr>
          <a:xfrm flipV="1">
            <a:off x="9241646" y="3451423"/>
            <a:ext cx="959616" cy="602385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3" name="Line"/>
          <p:cNvSpPr/>
          <p:nvPr/>
        </p:nvSpPr>
        <p:spPr>
          <a:xfrm flipV="1">
            <a:off x="9978097" y="3948745"/>
            <a:ext cx="232686" cy="95109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4" name="Line"/>
          <p:cNvSpPr/>
          <p:nvPr/>
        </p:nvSpPr>
        <p:spPr>
          <a:xfrm flipH="1" flipV="1">
            <a:off x="7180736" y="4675184"/>
            <a:ext cx="4" cy="30920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5" name="Line"/>
          <p:cNvSpPr/>
          <p:nvPr/>
        </p:nvSpPr>
        <p:spPr>
          <a:xfrm flipH="1" flipV="1">
            <a:off x="7799150" y="4675184"/>
            <a:ext cx="4" cy="30920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6" name="Line"/>
          <p:cNvSpPr/>
          <p:nvPr/>
        </p:nvSpPr>
        <p:spPr>
          <a:xfrm flipH="1" flipV="1">
            <a:off x="8181007" y="4675184"/>
            <a:ext cx="4" cy="30920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7" name="Line"/>
          <p:cNvSpPr/>
          <p:nvPr/>
        </p:nvSpPr>
        <p:spPr>
          <a:xfrm flipH="1" flipV="1">
            <a:off x="7539133" y="4781924"/>
            <a:ext cx="3" cy="53780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 dirty="0"/>
          </a:p>
        </p:txBody>
      </p:sp>
      <p:sp>
        <p:nvSpPr>
          <p:cNvPr id="208" name="Line"/>
          <p:cNvSpPr/>
          <p:nvPr/>
        </p:nvSpPr>
        <p:spPr>
          <a:xfrm flipV="1">
            <a:off x="10252068" y="4789551"/>
            <a:ext cx="101600" cy="23300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9" name="Line"/>
          <p:cNvSpPr/>
          <p:nvPr/>
        </p:nvSpPr>
        <p:spPr>
          <a:xfrm>
            <a:off x="3661409" y="1941240"/>
            <a:ext cx="2642" cy="39594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0" name="Line"/>
          <p:cNvSpPr/>
          <p:nvPr/>
        </p:nvSpPr>
        <p:spPr>
          <a:xfrm flipH="1">
            <a:off x="3989656" y="1807961"/>
            <a:ext cx="218395" cy="529725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1" name="Line"/>
          <p:cNvSpPr/>
          <p:nvPr/>
        </p:nvSpPr>
        <p:spPr>
          <a:xfrm flipH="1">
            <a:off x="4161912" y="1678264"/>
            <a:ext cx="820059" cy="67752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2" name="Line"/>
          <p:cNvSpPr/>
          <p:nvPr/>
        </p:nvSpPr>
        <p:spPr>
          <a:xfrm flipH="1">
            <a:off x="4990729" y="1812344"/>
            <a:ext cx="445817" cy="529205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3" name="Line"/>
          <p:cNvSpPr/>
          <p:nvPr/>
        </p:nvSpPr>
        <p:spPr>
          <a:xfrm flipH="1">
            <a:off x="5444826" y="1814224"/>
            <a:ext cx="570045" cy="54197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4" name="Line"/>
          <p:cNvSpPr/>
          <p:nvPr/>
        </p:nvSpPr>
        <p:spPr>
          <a:xfrm flipH="1">
            <a:off x="6033396" y="1820035"/>
            <a:ext cx="482630" cy="53163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5" name="Line"/>
          <p:cNvSpPr/>
          <p:nvPr/>
        </p:nvSpPr>
        <p:spPr>
          <a:xfrm flipH="1">
            <a:off x="3678080" y="3568684"/>
            <a:ext cx="1021251" cy="36085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6" name="Line"/>
          <p:cNvSpPr/>
          <p:nvPr/>
        </p:nvSpPr>
        <p:spPr>
          <a:xfrm flipV="1">
            <a:off x="5120801" y="2436372"/>
            <a:ext cx="1050346" cy="193735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7" name="Line"/>
          <p:cNvSpPr/>
          <p:nvPr/>
        </p:nvSpPr>
        <p:spPr>
          <a:xfrm flipV="1">
            <a:off x="6046192" y="2444473"/>
            <a:ext cx="426349" cy="13920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8" name="Line"/>
          <p:cNvSpPr/>
          <p:nvPr/>
        </p:nvSpPr>
        <p:spPr>
          <a:xfrm flipV="1">
            <a:off x="6746433" y="2428320"/>
            <a:ext cx="196621" cy="13653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9" name="Line"/>
          <p:cNvSpPr/>
          <p:nvPr/>
        </p:nvSpPr>
        <p:spPr>
          <a:xfrm flipH="1">
            <a:off x="4148321" y="4138355"/>
            <a:ext cx="770931" cy="166757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0" name="Line"/>
          <p:cNvSpPr/>
          <p:nvPr/>
        </p:nvSpPr>
        <p:spPr>
          <a:xfrm flipH="1" flipV="1">
            <a:off x="4932379" y="4537512"/>
            <a:ext cx="99579" cy="11807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1" name="Line"/>
          <p:cNvSpPr/>
          <p:nvPr/>
        </p:nvSpPr>
        <p:spPr>
          <a:xfrm flipH="1">
            <a:off x="4005476" y="5050323"/>
            <a:ext cx="2334" cy="89517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2" name="Line"/>
          <p:cNvSpPr/>
          <p:nvPr/>
        </p:nvSpPr>
        <p:spPr>
          <a:xfrm>
            <a:off x="6803076" y="5061654"/>
            <a:ext cx="967" cy="88392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3" name="Line"/>
          <p:cNvSpPr/>
          <p:nvPr/>
        </p:nvSpPr>
        <p:spPr>
          <a:xfrm flipV="1">
            <a:off x="6611249" y="5389914"/>
            <a:ext cx="266085" cy="20206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4" name="Line"/>
          <p:cNvSpPr/>
          <p:nvPr/>
        </p:nvSpPr>
        <p:spPr>
          <a:xfrm>
            <a:off x="4363818" y="5535793"/>
            <a:ext cx="29749" cy="170825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5" name="Multiple cursors/column selection with Alt + mouse drag."/>
          <p:cNvSpPr txBox="1"/>
          <p:nvPr/>
        </p:nvSpPr>
        <p:spPr>
          <a:xfrm>
            <a:off x="4596533" y="2982725"/>
            <a:ext cx="1885001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5F327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con </a:t>
            </a:r>
            <a:r>
              <a:rPr lang="en-US" dirty="0" err="1"/>
              <a:t>trỏ</a:t>
            </a:r>
            <a:r>
              <a:rPr lang="en-US" dirty="0"/>
              <a:t>/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dirty="0">
                <a:latin typeface="Source Sans Pro Bold"/>
                <a:ea typeface="Source Sans Pro Bold"/>
                <a:cs typeface="Source Sans Pro Bold"/>
                <a:sym typeface="Source Sans Pro Bold"/>
              </a:rPr>
              <a:t>Alt + </a:t>
            </a:r>
            <a:r>
              <a:rPr lang="en-US" sz="1000" dirty="0" err="1">
                <a:solidFill>
                  <a:srgbClr val="5F327B"/>
                </a:solidFill>
                <a:latin typeface="Source Sans Pro Bold"/>
                <a:ea typeface="Source Sans Pro Bold"/>
                <a:sym typeface="Source Sans Pro Bold"/>
              </a:rPr>
              <a:t>kéo</a:t>
            </a:r>
            <a:r>
              <a:rPr lang="en-US" sz="1000" dirty="0">
                <a:solidFill>
                  <a:srgbClr val="5F327B"/>
                </a:solidFill>
                <a:latin typeface="Source Sans Pro Bold"/>
                <a:ea typeface="Source Sans Pro Bold"/>
                <a:sym typeface="Source Sans Pro Bold"/>
              </a:rPr>
              <a:t> </a:t>
            </a:r>
            <a:r>
              <a:rPr lang="en-US" sz="1000" dirty="0" err="1">
                <a:solidFill>
                  <a:srgbClr val="5F327B"/>
                </a:solidFill>
                <a:latin typeface="Source Sans Pro Bold"/>
                <a:ea typeface="Source Sans Pro Bold"/>
                <a:sym typeface="Source Sans Pro Bold"/>
              </a:rPr>
              <a:t>rê</a:t>
            </a:r>
            <a:r>
              <a:rPr lang="en-US" sz="1000" dirty="0">
                <a:solidFill>
                  <a:srgbClr val="5F327B"/>
                </a:solidFill>
                <a:latin typeface="Source Sans Pro Bold"/>
                <a:ea typeface="Source Sans Pro Bold"/>
                <a:sym typeface="Source Sans Pro Bold"/>
              </a:rPr>
              <a:t> </a:t>
            </a:r>
            <a:r>
              <a:rPr lang="en-US" sz="1000" dirty="0" err="1">
                <a:solidFill>
                  <a:srgbClr val="5F327B"/>
                </a:solidFill>
                <a:latin typeface="Source Sans Pro Bold"/>
                <a:ea typeface="Source Sans Pro Bold"/>
              </a:rPr>
              <a:t>chuột</a:t>
            </a:r>
            <a:endParaRPr sz="1000" dirty="0">
              <a:solidFill>
                <a:srgbClr val="5F327B"/>
              </a:solidFill>
              <a:latin typeface="Source Sans Pro Bold"/>
              <a:ea typeface="Source Sans Pro Bold"/>
            </a:endParaRPr>
          </a:p>
        </p:txBody>
      </p:sp>
      <p:sp>
        <p:nvSpPr>
          <p:cNvPr id="226" name="Line"/>
          <p:cNvSpPr/>
          <p:nvPr/>
        </p:nvSpPr>
        <p:spPr>
          <a:xfrm flipH="1">
            <a:off x="4053122" y="3154217"/>
            <a:ext cx="589451" cy="4335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7" name="R tutorials"/>
          <p:cNvSpPr txBox="1"/>
          <p:nvPr/>
        </p:nvSpPr>
        <p:spPr>
          <a:xfrm>
            <a:off x="9936041" y="1406238"/>
            <a:ext cx="635293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vi-VN" dirty="0"/>
              <a:t>Hướng dẫn về R</a:t>
            </a:r>
            <a:endParaRPr dirty="0"/>
          </a:p>
        </p:txBody>
      </p:sp>
      <p:sp>
        <p:nvSpPr>
          <p:cNvPr id="228" name="Line"/>
          <p:cNvSpPr/>
          <p:nvPr/>
        </p:nvSpPr>
        <p:spPr>
          <a:xfrm flipH="1">
            <a:off x="9382635" y="1670628"/>
            <a:ext cx="748155" cy="587186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9" name="Ctrl/Cmd + arrow-up to see history"/>
          <p:cNvSpPr txBox="1"/>
          <p:nvPr/>
        </p:nvSpPr>
        <p:spPr>
          <a:xfrm>
            <a:off x="4393358" y="5925592"/>
            <a:ext cx="919588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69" tIns="54569" rIns="54569" bIns="54569" anchor="ctr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365C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Ctrl/</a:t>
            </a:r>
            <a:r>
              <a:rPr dirty="0" err="1"/>
              <a:t>Cmd</a:t>
            </a:r>
            <a:r>
              <a:rPr dirty="0"/>
              <a:t> +</a:t>
            </a:r>
            <a:r>
              <a:rPr lang="en-US" sz="500" dirty="0">
                <a:latin typeface="Font Awesome 5 Free Regular"/>
                <a:sym typeface="Font Awesome 5 Free Regular"/>
              </a:rPr>
              <a:t> </a:t>
            </a:r>
            <a:r>
              <a:rPr lang="en-US" sz="1000" dirty="0">
                <a:latin typeface="Font Awesome 5 Free Solid"/>
                <a:ea typeface="Calibri" panose="020F0502020204030204" pitchFamily="34" charset="0"/>
                <a:cs typeface="Calibri" panose="020F0502020204030204" pitchFamily="34" charset="0"/>
                <a:sym typeface="Font Awesome 5 Free Solid"/>
              </a:rPr>
              <a:t>↑ </a:t>
            </a:r>
            <a:r>
              <a:rPr lang="en-US" sz="1000" dirty="0" err="1">
                <a:solidFill>
                  <a:srgbClr val="0365C0"/>
                </a:solidFill>
                <a:latin typeface="Source Sans Pro Light"/>
                <a:ea typeface="Source Sans Pro Light"/>
                <a:sym typeface="Font Awesome 5 Free Solid"/>
              </a:rPr>
              <a:t>để</a:t>
            </a:r>
            <a:r>
              <a:rPr lang="en-US" sz="1000" dirty="0">
                <a:solidFill>
                  <a:srgbClr val="0365C0"/>
                </a:solidFill>
                <a:latin typeface="Source Sans Pro Light"/>
                <a:ea typeface="Source Sans Pro Light"/>
                <a:sym typeface="Font Awesome 5 Free Solid"/>
              </a:rPr>
              <a:t> </a:t>
            </a:r>
            <a:r>
              <a:rPr lang="en-US" sz="1000" dirty="0" err="1">
                <a:solidFill>
                  <a:srgbClr val="0365C0"/>
                </a:solidFill>
                <a:latin typeface="Source Sans Pro Light"/>
                <a:ea typeface="Source Sans Pro Light"/>
                <a:sym typeface="Font Awesome 5 Free Solid"/>
              </a:rPr>
              <a:t>xem</a:t>
            </a:r>
            <a:r>
              <a:rPr lang="en-US" sz="1000" dirty="0">
                <a:solidFill>
                  <a:srgbClr val="0365C0"/>
                </a:solidFill>
                <a:latin typeface="Source Sans Pro Light"/>
                <a:ea typeface="Source Sans Pro Light"/>
                <a:sym typeface="Font Awesome 5 Free Solid"/>
              </a:rPr>
              <a:t> </a:t>
            </a:r>
            <a:r>
              <a:rPr lang="en-US" sz="1000" dirty="0" err="1">
                <a:solidFill>
                  <a:srgbClr val="0365C0"/>
                </a:solidFill>
                <a:latin typeface="Source Sans Pro Light"/>
                <a:ea typeface="Source Sans Pro Light"/>
                <a:sym typeface="Font Awesome 5 Free Solid"/>
              </a:rPr>
              <a:t>lịch</a:t>
            </a:r>
            <a:r>
              <a:rPr lang="en-US" sz="1000" dirty="0">
                <a:solidFill>
                  <a:srgbClr val="0365C0"/>
                </a:solidFill>
                <a:latin typeface="Source Sans Pro Light"/>
                <a:ea typeface="Source Sans Pro Light"/>
                <a:sym typeface="Font Awesome 5 Free Solid"/>
              </a:rPr>
              <a:t> </a:t>
            </a:r>
            <a:r>
              <a:rPr lang="en-US" sz="1000" dirty="0" err="1">
                <a:solidFill>
                  <a:srgbClr val="0365C0"/>
                </a:solidFill>
                <a:latin typeface="Source Sans Pro Light"/>
                <a:ea typeface="Source Sans Pro Light"/>
                <a:sym typeface="Font Awesome 5 Free Solid"/>
              </a:rPr>
              <a:t>sử</a:t>
            </a:r>
            <a:endParaRPr sz="1000" dirty="0">
              <a:solidFill>
                <a:srgbClr val="0365C0"/>
              </a:solidFill>
              <a:latin typeface="Source Sans Pro Light"/>
              <a:ea typeface="Source Sans Pro Light"/>
              <a:sym typeface="Source Sans Pro Light"/>
            </a:endParaRPr>
          </a:p>
        </p:txBody>
      </p:sp>
      <p:sp>
        <p:nvSpPr>
          <p:cNvPr id="230" name="More file options"/>
          <p:cNvSpPr txBox="1"/>
          <p:nvPr/>
        </p:nvSpPr>
        <p:spPr>
          <a:xfrm>
            <a:off x="8953907" y="4523128"/>
            <a:ext cx="566001" cy="48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000">
                <a:solidFill>
                  <a:srgbClr val="0365C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tệp</a:t>
            </a:r>
            <a:r>
              <a:rPr lang="en-US" dirty="0"/>
              <a:t> tin</a:t>
            </a:r>
            <a:endParaRPr dirty="0"/>
          </a:p>
        </p:txBody>
      </p:sp>
      <p:sp>
        <p:nvSpPr>
          <p:cNvPr id="231" name="Line"/>
          <p:cNvSpPr/>
          <p:nvPr/>
        </p:nvSpPr>
        <p:spPr>
          <a:xfrm flipH="1" flipV="1">
            <a:off x="8998202" y="4660272"/>
            <a:ext cx="285551" cy="40176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2" name="RStudio IDE : : CHEAT SHEET"/>
          <p:cNvSpPr txBox="1">
            <a:spLocks noGrp="1"/>
          </p:cNvSpPr>
          <p:nvPr>
            <p:ph type="title"/>
          </p:nvPr>
        </p:nvSpPr>
        <p:spPr>
          <a:xfrm>
            <a:off x="275720" y="361176"/>
            <a:ext cx="10898131" cy="803348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rPr dirty="0"/>
              <a:t>RStudio IDE : : </a:t>
            </a:r>
            <a:r>
              <a:rPr sz="3300" b="1" dirty="0">
                <a:latin typeface="SourceSansPro-SemiBold"/>
                <a:ea typeface="SourceSansPro-SemiBold"/>
                <a:cs typeface="SourceSansPro-SemiBold"/>
                <a:sym typeface="SourceSansPro-SemiBold"/>
              </a:rPr>
              <a:t>CHEAT SHEET</a:t>
            </a:r>
            <a:r>
              <a:rPr dirty="0"/>
              <a:t> </a:t>
            </a:r>
          </a:p>
        </p:txBody>
      </p:sp>
      <p:sp>
        <p:nvSpPr>
          <p:cNvPr id="233" name="Line"/>
          <p:cNvSpPr/>
          <p:nvPr/>
        </p:nvSpPr>
        <p:spPr>
          <a:xfrm>
            <a:off x="3556000" y="1102907"/>
            <a:ext cx="3259978" cy="2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4" name="Line"/>
          <p:cNvSpPr/>
          <p:nvPr/>
        </p:nvSpPr>
        <p:spPr>
          <a:xfrm>
            <a:off x="2354307" y="10337513"/>
            <a:ext cx="11321196" cy="2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8822" y="9978473"/>
            <a:ext cx="1754523" cy="616479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ource Editor"/>
          <p:cNvSpPr txBox="1"/>
          <p:nvPr/>
        </p:nvSpPr>
        <p:spPr>
          <a:xfrm>
            <a:off x="3559164" y="1150910"/>
            <a:ext cx="2101537" cy="31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>
              <a:lnSpc>
                <a:spcPct val="80000"/>
              </a:lnSpc>
              <a:spcBef>
                <a:spcPts val="0"/>
              </a:spcBef>
              <a:defRPr sz="2500">
                <a:solidFill>
                  <a:srgbClr val="628DB5"/>
                </a:solidFill>
              </a:defRPr>
            </a:pP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soạn</a:t>
            </a:r>
            <a:r>
              <a:rPr lang="en-US" dirty="0"/>
              <a:t> </a:t>
            </a:r>
            <a:r>
              <a:rPr lang="en-US" dirty="0" err="1"/>
              <a:t>thảo</a:t>
            </a:r>
            <a:endParaRPr dirty="0"/>
          </a:p>
        </p:txBody>
      </p:sp>
      <p:sp>
        <p:nvSpPr>
          <p:cNvPr id="237" name="RStudio® is a trademark of RStudio, PBC  •  CC BY SA  RStudio  •  info@rstudio.com  •  844-448-1212  •  rstudio.com  •  Learn more at rstudio.com  •  Font Awesome 5.15.3  •  RStudio IDE  1.4.1717  •  Updated:  2021-07"/>
          <p:cNvSpPr txBox="1"/>
          <p:nvPr/>
        </p:nvSpPr>
        <p:spPr>
          <a:xfrm>
            <a:off x="2353571" y="10340909"/>
            <a:ext cx="11322668" cy="24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>
                <a:solidFill>
                  <a:srgbClr val="000000"/>
                </a:solidFill>
              </a:defRPr>
            </a:pPr>
            <a:r>
              <a:t>RStudio® is a trademark of RStudio, PBC  • 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3"/>
              </a:rPr>
              <a:t>CC BY SA</a:t>
            </a:r>
            <a:r>
              <a:t>  RStudio  • 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4"/>
              </a:rPr>
              <a:t>info@rstudio.com</a:t>
            </a:r>
            <a:r>
              <a:t>  •  844-448-1212  • 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5"/>
              </a:rPr>
              <a:t>rstudio.com</a:t>
            </a:r>
            <a:r>
              <a:t>  •  Learn more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Source Sans Pro Bold"/>
                <a:ea typeface="Source Sans Pro Bold"/>
                <a:cs typeface="Source Sans Pro Bold"/>
                <a:sym typeface="Source Sans Pro Bold"/>
                <a:hlinkClick r:id="rId15"/>
              </a:rPr>
              <a:t>rstudio.com</a:t>
            </a:r>
            <a:r>
              <a:t>  •  Font Awesome 5.15.3  •  RStudio IDE  1.4.1717  •  Updated:  2021-07</a:t>
            </a:r>
          </a:p>
        </p:txBody>
      </p:sp>
      <p:grpSp>
        <p:nvGrpSpPr>
          <p:cNvPr id="251" name="Group"/>
          <p:cNvGrpSpPr/>
          <p:nvPr/>
        </p:nvGrpSpPr>
        <p:grpSpPr>
          <a:xfrm>
            <a:off x="3820958" y="6692664"/>
            <a:ext cx="2990562" cy="1029077"/>
            <a:chOff x="-12971" y="19148"/>
            <a:chExt cx="2990561" cy="1029076"/>
          </a:xfrm>
        </p:grpSpPr>
        <p:sp>
          <p:nvSpPr>
            <p:cNvPr id="238" name="RStudio opens plots in a dedicated Plots pane"/>
            <p:cNvSpPr txBox="1"/>
            <p:nvPr/>
          </p:nvSpPr>
          <p:spPr>
            <a:xfrm>
              <a:off x="6823" y="19148"/>
              <a:ext cx="2892095" cy="2359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69" tIns="54569" rIns="54569" bIns="54569" numCol="1" anchor="ctr">
              <a:spAutoFit/>
            </a:bodyPr>
            <a:lstStyle/>
            <a:p>
              <a:pPr algn="ctr">
                <a:lnSpc>
                  <a:spcPct val="80000"/>
                </a:lnSpc>
                <a:spcBef>
                  <a:spcPts val="300"/>
                </a:spcBef>
                <a:defRPr sz="1000">
                  <a:solidFill>
                    <a:srgbClr val="00000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dirty="0"/>
                <a:t>RStudio </a:t>
              </a:r>
              <a:r>
                <a:rPr lang="en-US" dirty="0" err="1"/>
                <a:t>mở</a:t>
              </a:r>
              <a:r>
                <a:rPr lang="en-US" dirty="0"/>
                <a:t> </a:t>
              </a:r>
              <a:r>
                <a:rPr lang="en-US" dirty="0" err="1"/>
                <a:t>biểu</a:t>
              </a:r>
              <a:r>
                <a:rPr lang="en-US" dirty="0"/>
                <a:t> </a:t>
              </a:r>
              <a:r>
                <a:rPr lang="en-US" dirty="0" err="1"/>
                <a:t>đồ</a:t>
              </a:r>
              <a:r>
                <a:rPr lang="en-US" dirty="0"/>
                <a:t> </a:t>
              </a:r>
              <a:r>
                <a:rPr lang="en-US" dirty="0" err="1"/>
                <a:t>trong</a:t>
              </a:r>
              <a:r>
                <a:rPr lang="en-US" dirty="0"/>
                <a:t> </a:t>
              </a:r>
              <a:r>
                <a:rPr lang="en-US" dirty="0" err="1"/>
                <a:t>một</a:t>
              </a:r>
              <a:r>
                <a:rPr lang="en-US" dirty="0"/>
                <a:t> </a:t>
              </a:r>
              <a:r>
                <a:rPr lang="en-US" dirty="0" err="1"/>
                <a:t>khung</a:t>
              </a:r>
              <a:r>
                <a:rPr lang="en-US" dirty="0"/>
                <a:t> </a:t>
              </a:r>
              <a:r>
                <a:rPr dirty="0"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Plots</a:t>
              </a:r>
              <a:r>
                <a:rPr dirty="0"/>
                <a:t> </a:t>
              </a:r>
              <a:r>
                <a:rPr lang="en-US" dirty="0" err="1"/>
                <a:t>riêng</a:t>
              </a:r>
              <a:r>
                <a:rPr lang="en-US" dirty="0"/>
                <a:t> </a:t>
              </a:r>
              <a:r>
                <a:rPr lang="en-US" dirty="0" err="1"/>
                <a:t>biệt</a:t>
              </a:r>
              <a:endParaRPr dirty="0"/>
            </a:p>
          </p:txBody>
        </p:sp>
        <p:grpSp>
          <p:nvGrpSpPr>
            <p:cNvPr id="250" name="Group"/>
            <p:cNvGrpSpPr/>
            <p:nvPr/>
          </p:nvGrpSpPr>
          <p:grpSpPr>
            <a:xfrm>
              <a:off x="-12971" y="256980"/>
              <a:ext cx="2990561" cy="791244"/>
              <a:chOff x="-12970" y="0"/>
              <a:chExt cx="2990559" cy="791242"/>
            </a:xfrm>
          </p:grpSpPr>
          <p:pic>
            <p:nvPicPr>
              <p:cNvPr id="239" name="Image" descr="Image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014" y="0"/>
                <a:ext cx="2882903" cy="770470"/>
              </a:xfrm>
              <a:prstGeom prst="rect">
                <a:avLst/>
              </a:prstGeom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</p:pic>
          <p:sp>
            <p:nvSpPr>
              <p:cNvPr id="240" name="Navigate recent plots"/>
              <p:cNvSpPr txBox="1"/>
              <p:nvPr/>
            </p:nvSpPr>
            <p:spPr>
              <a:xfrm>
                <a:off x="-12970" y="309022"/>
                <a:ext cx="770068" cy="4821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vi-VN" dirty="0"/>
                  <a:t>Điều hướng các biểu đồ gần đây</a:t>
                </a:r>
                <a:endParaRPr dirty="0"/>
              </a:p>
            </p:txBody>
          </p:sp>
          <p:sp>
            <p:nvSpPr>
              <p:cNvPr id="241" name="Open in window"/>
              <p:cNvSpPr txBox="1"/>
              <p:nvPr/>
            </p:nvSpPr>
            <p:spPr>
              <a:xfrm>
                <a:off x="708706" y="309079"/>
                <a:ext cx="537870" cy="4821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 err="1"/>
                  <a:t>Mở</a:t>
                </a:r>
                <a:r>
                  <a:rPr lang="en-US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cửa</a:t>
                </a:r>
                <a:r>
                  <a:rPr lang="en-US" dirty="0"/>
                  <a:t> </a:t>
                </a:r>
                <a:r>
                  <a:rPr lang="en-US" dirty="0" err="1"/>
                  <a:t>sổ</a:t>
                </a:r>
                <a:endParaRPr dirty="0"/>
              </a:p>
            </p:txBody>
          </p:sp>
          <p:sp>
            <p:nvSpPr>
              <p:cNvPr id="242" name="Export plot"/>
              <p:cNvSpPr txBox="1"/>
              <p:nvPr/>
            </p:nvSpPr>
            <p:spPr>
              <a:xfrm>
                <a:off x="1252773" y="279787"/>
                <a:ext cx="585790" cy="3590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Bold"/>
                    <a:ea typeface="Source Sans Pro Bold"/>
                    <a:cs typeface="Source Sans Pro Bold"/>
                    <a:sym typeface="Source Sans Pro Bold"/>
                  </a:defRPr>
                </a:lvl1pPr>
              </a:lstStyle>
              <a:p>
                <a:r>
                  <a:rPr lang="en-US" dirty="0" err="1"/>
                  <a:t>Xuất</a:t>
                </a:r>
                <a:r>
                  <a:rPr lang="en-US" dirty="0"/>
                  <a:t> </a:t>
                </a:r>
                <a:r>
                  <a:rPr lang="en-US" dirty="0" err="1"/>
                  <a:t>biểu</a:t>
                </a:r>
                <a:r>
                  <a:rPr lang="en-US" dirty="0"/>
                  <a:t> </a:t>
                </a:r>
                <a:r>
                  <a:rPr lang="en-US" dirty="0" err="1"/>
                  <a:t>đồ</a:t>
                </a:r>
                <a:endParaRPr dirty="0"/>
              </a:p>
            </p:txBody>
          </p:sp>
          <p:sp>
            <p:nvSpPr>
              <p:cNvPr id="243" name="Delete plot"/>
              <p:cNvSpPr txBox="1"/>
              <p:nvPr/>
            </p:nvSpPr>
            <p:spPr>
              <a:xfrm>
                <a:off x="1889458" y="272704"/>
                <a:ext cx="504599" cy="3590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 err="1"/>
                  <a:t>Xóa</a:t>
                </a:r>
                <a:r>
                  <a:rPr lang="en-US" dirty="0"/>
                  <a:t> </a:t>
                </a:r>
                <a:r>
                  <a:rPr lang="en-US" dirty="0" err="1"/>
                  <a:t>biểu</a:t>
                </a:r>
                <a:r>
                  <a:rPr lang="en-US" dirty="0"/>
                  <a:t> </a:t>
                </a:r>
                <a:r>
                  <a:rPr lang="en-US" dirty="0" err="1"/>
                  <a:t>đồ</a:t>
                </a:r>
                <a:endParaRPr dirty="0"/>
              </a:p>
            </p:txBody>
          </p:sp>
          <p:sp>
            <p:nvSpPr>
              <p:cNvPr id="244" name="Delete all plots"/>
              <p:cNvSpPr txBox="1"/>
              <p:nvPr/>
            </p:nvSpPr>
            <p:spPr>
              <a:xfrm>
                <a:off x="2439719" y="283533"/>
                <a:ext cx="537870" cy="4821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 err="1"/>
                  <a:t>Xóa</a:t>
                </a:r>
                <a:r>
                  <a:rPr lang="en-US" dirty="0"/>
                  <a:t> </a:t>
                </a:r>
                <a:r>
                  <a:rPr lang="en-US" dirty="0" err="1"/>
                  <a:t>tất</a:t>
                </a:r>
                <a:r>
                  <a:rPr lang="en-US" dirty="0"/>
                  <a:t> </a:t>
                </a:r>
                <a:r>
                  <a:rPr lang="en-US" dirty="0" err="1"/>
                  <a:t>cả</a:t>
                </a:r>
                <a:r>
                  <a:rPr lang="en-US" dirty="0"/>
                  <a:t> </a:t>
                </a:r>
                <a:r>
                  <a:rPr lang="en-US" dirty="0" err="1"/>
                  <a:t>biểu</a:t>
                </a:r>
                <a:r>
                  <a:rPr lang="en-US" dirty="0"/>
                  <a:t> </a:t>
                </a:r>
                <a:r>
                  <a:rPr lang="en-US" dirty="0" err="1"/>
                  <a:t>đồ</a:t>
                </a:r>
                <a:endParaRPr dirty="0"/>
              </a:p>
            </p:txBody>
          </p:sp>
          <p:sp>
            <p:nvSpPr>
              <p:cNvPr id="245" name="Line"/>
              <p:cNvSpPr/>
              <p:nvPr/>
            </p:nvSpPr>
            <p:spPr>
              <a:xfrm flipH="1" flipV="1">
                <a:off x="148958" y="209199"/>
                <a:ext cx="4" cy="113432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6" name="Line"/>
              <p:cNvSpPr/>
              <p:nvPr/>
            </p:nvSpPr>
            <p:spPr>
              <a:xfrm flipH="1" flipV="1">
                <a:off x="479025" y="227386"/>
                <a:ext cx="257236" cy="15090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7" name="Line"/>
              <p:cNvSpPr/>
              <p:nvPr/>
            </p:nvSpPr>
            <p:spPr>
              <a:xfrm flipH="1" flipV="1">
                <a:off x="886447" y="214346"/>
                <a:ext cx="389361" cy="13820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8" name="Line"/>
              <p:cNvSpPr/>
              <p:nvPr/>
            </p:nvSpPr>
            <p:spPr>
              <a:xfrm flipH="1" flipV="1">
                <a:off x="1199877" y="190295"/>
                <a:ext cx="708831" cy="16297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9" name="Line"/>
              <p:cNvSpPr/>
              <p:nvPr/>
            </p:nvSpPr>
            <p:spPr>
              <a:xfrm flipH="1" flipV="1">
                <a:off x="1403081" y="178684"/>
                <a:ext cx="1039737" cy="188369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261" name="Group"/>
          <p:cNvGrpSpPr/>
          <p:nvPr/>
        </p:nvGrpSpPr>
        <p:grpSpPr>
          <a:xfrm>
            <a:off x="7078784" y="6679964"/>
            <a:ext cx="3098811" cy="1044067"/>
            <a:chOff x="0" y="19148"/>
            <a:chExt cx="3098810" cy="1044065"/>
          </a:xfrm>
        </p:grpSpPr>
        <p:sp>
          <p:nvSpPr>
            <p:cNvPr id="252" name="RStudio opens documentation in a dedicated Help pane"/>
            <p:cNvSpPr txBox="1"/>
            <p:nvPr/>
          </p:nvSpPr>
          <p:spPr>
            <a:xfrm>
              <a:off x="0" y="19148"/>
              <a:ext cx="3098810" cy="2359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69" tIns="54569" rIns="54569" bIns="54569" numCol="1" anchor="ctr">
              <a:spAutoFit/>
            </a:bodyPr>
            <a:lstStyle/>
            <a:p>
              <a:pPr algn="ctr">
                <a:lnSpc>
                  <a:spcPct val="80000"/>
                </a:lnSpc>
                <a:spcBef>
                  <a:spcPts val="300"/>
                </a:spcBef>
                <a:defRPr sz="1000">
                  <a:solidFill>
                    <a:srgbClr val="00000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dirty="0"/>
                <a:t>RStudio </a:t>
              </a:r>
              <a:r>
                <a:rPr lang="en-US" dirty="0" err="1"/>
                <a:t>mở</a:t>
              </a:r>
              <a:r>
                <a:rPr lang="en-US" dirty="0"/>
                <a:t> </a:t>
              </a:r>
              <a:r>
                <a:rPr lang="en-US" dirty="0" err="1"/>
                <a:t>tài</a:t>
              </a:r>
              <a:r>
                <a:rPr lang="en-US" dirty="0"/>
                <a:t> </a:t>
              </a:r>
              <a:r>
                <a:rPr lang="en-US" dirty="0" err="1"/>
                <a:t>liệu</a:t>
              </a:r>
              <a:r>
                <a:rPr lang="en-US" dirty="0"/>
                <a:t> </a:t>
              </a:r>
              <a:r>
                <a:rPr lang="en-US" dirty="0" err="1"/>
                <a:t>trong</a:t>
              </a:r>
              <a:r>
                <a:rPr lang="en-US" dirty="0"/>
                <a:t> </a:t>
              </a:r>
              <a:r>
                <a:rPr lang="en-US" dirty="0" err="1"/>
                <a:t>một</a:t>
              </a:r>
              <a:r>
                <a:rPr lang="en-US" dirty="0"/>
                <a:t> </a:t>
              </a:r>
              <a:r>
                <a:rPr lang="en-US" dirty="0" err="1"/>
                <a:t>khung</a:t>
              </a:r>
              <a:r>
                <a:rPr lang="en-US" dirty="0"/>
                <a:t> </a:t>
              </a:r>
              <a:r>
                <a:rPr dirty="0"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Help</a:t>
              </a:r>
              <a:r>
                <a:rPr dirty="0"/>
                <a:t> </a:t>
              </a:r>
              <a:r>
                <a:rPr lang="en-US" dirty="0" err="1"/>
                <a:t>riêng</a:t>
              </a:r>
              <a:r>
                <a:rPr lang="en-US" dirty="0"/>
                <a:t> </a:t>
              </a:r>
              <a:r>
                <a:rPr lang="en-US" dirty="0" err="1"/>
                <a:t>biệt</a:t>
              </a:r>
              <a:endParaRPr dirty="0"/>
            </a:p>
          </p:txBody>
        </p:sp>
        <p:grpSp>
          <p:nvGrpSpPr>
            <p:cNvPr id="260" name="Group"/>
            <p:cNvGrpSpPr/>
            <p:nvPr/>
          </p:nvGrpSpPr>
          <p:grpSpPr>
            <a:xfrm>
              <a:off x="94465" y="266928"/>
              <a:ext cx="2905806" cy="796285"/>
              <a:chOff x="-909" y="0"/>
              <a:chExt cx="2905805" cy="796284"/>
            </a:xfrm>
          </p:grpSpPr>
          <p:pic>
            <p:nvPicPr>
              <p:cNvPr id="253" name="Image" descr="Image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990" y="0"/>
                <a:ext cx="2882906" cy="712249"/>
              </a:xfrm>
              <a:prstGeom prst="rect">
                <a:avLst/>
              </a:prstGeom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</p:pic>
          <p:sp>
            <p:nvSpPr>
              <p:cNvPr id="254" name="Home page of helpful links"/>
              <p:cNvSpPr txBox="1"/>
              <p:nvPr/>
            </p:nvSpPr>
            <p:spPr>
              <a:xfrm>
                <a:off x="-909" y="314121"/>
                <a:ext cx="882437" cy="4821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/>
                  <a:t>Trang </a:t>
                </a:r>
                <a:r>
                  <a:rPr lang="en-US" dirty="0" err="1"/>
                  <a:t>chủ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liên</a:t>
                </a:r>
                <a:r>
                  <a:rPr lang="en-US" dirty="0"/>
                  <a:t> </a:t>
                </a:r>
                <a:r>
                  <a:rPr lang="en-US" dirty="0" err="1"/>
                  <a:t>kết</a:t>
                </a:r>
                <a:r>
                  <a:rPr lang="en-US" dirty="0"/>
                  <a:t> </a:t>
                </a:r>
                <a:r>
                  <a:rPr lang="en-US" dirty="0" err="1"/>
                  <a:t>hữu</a:t>
                </a:r>
                <a:r>
                  <a:rPr lang="en-US" dirty="0"/>
                  <a:t> </a:t>
                </a:r>
                <a:r>
                  <a:rPr lang="en-US" dirty="0" err="1"/>
                  <a:t>ích</a:t>
                </a:r>
                <a:endParaRPr dirty="0"/>
              </a:p>
            </p:txBody>
          </p:sp>
          <p:sp>
            <p:nvSpPr>
              <p:cNvPr id="255" name="Search within help file"/>
              <p:cNvSpPr txBox="1"/>
              <p:nvPr/>
            </p:nvSpPr>
            <p:spPr>
              <a:xfrm>
                <a:off x="1019515" y="379544"/>
                <a:ext cx="911539" cy="3590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 err="1"/>
                  <a:t>Tìm</a:t>
                </a:r>
                <a:r>
                  <a:rPr lang="en-US" dirty="0"/>
                  <a:t> </a:t>
                </a:r>
                <a:r>
                  <a:rPr lang="en-US" dirty="0" err="1"/>
                  <a:t>kiếm</a:t>
                </a:r>
                <a:r>
                  <a:rPr lang="en-US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tệp</a:t>
                </a:r>
                <a:r>
                  <a:rPr lang="en-US" dirty="0"/>
                  <a:t> </a:t>
                </a:r>
                <a:r>
                  <a:rPr lang="en-US" dirty="0" err="1"/>
                  <a:t>trợ</a:t>
                </a:r>
                <a:r>
                  <a:rPr lang="en-US" dirty="0"/>
                  <a:t> </a:t>
                </a:r>
                <a:r>
                  <a:rPr lang="en-US" dirty="0" err="1"/>
                  <a:t>giúp</a:t>
                </a:r>
                <a:endParaRPr dirty="0"/>
              </a:p>
            </p:txBody>
          </p:sp>
          <p:sp>
            <p:nvSpPr>
              <p:cNvPr id="256" name="Search for help file"/>
              <p:cNvSpPr txBox="1"/>
              <p:nvPr/>
            </p:nvSpPr>
            <p:spPr>
              <a:xfrm>
                <a:off x="1953954" y="382245"/>
                <a:ext cx="788791" cy="3590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 err="1"/>
                  <a:t>Tìm</a:t>
                </a:r>
                <a:r>
                  <a:rPr lang="en-US" dirty="0"/>
                  <a:t> </a:t>
                </a:r>
                <a:r>
                  <a:rPr lang="en-US" dirty="0" err="1"/>
                  <a:t>kiếm</a:t>
                </a:r>
                <a:r>
                  <a:rPr lang="en-US" dirty="0"/>
                  <a:t> </a:t>
                </a:r>
                <a:r>
                  <a:rPr lang="en-US" dirty="0" err="1"/>
                  <a:t>tệp</a:t>
                </a:r>
                <a:r>
                  <a:rPr lang="en-US" dirty="0"/>
                  <a:t> </a:t>
                </a:r>
                <a:r>
                  <a:rPr lang="en-US" dirty="0" err="1"/>
                  <a:t>trợ</a:t>
                </a:r>
                <a:r>
                  <a:rPr lang="en-US" dirty="0"/>
                  <a:t> </a:t>
                </a:r>
                <a:r>
                  <a:rPr lang="en-US" dirty="0" err="1"/>
                  <a:t>giúp</a:t>
                </a:r>
                <a:endParaRPr dirty="0"/>
              </a:p>
            </p:txBody>
          </p:sp>
          <p:sp>
            <p:nvSpPr>
              <p:cNvPr id="257" name="Line"/>
              <p:cNvSpPr/>
              <p:nvPr/>
            </p:nvSpPr>
            <p:spPr>
              <a:xfrm flipV="1">
                <a:off x="338939" y="208778"/>
                <a:ext cx="1489" cy="22605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8" name="Line"/>
              <p:cNvSpPr/>
              <p:nvPr/>
            </p:nvSpPr>
            <p:spPr>
              <a:xfrm flipH="1" flipV="1">
                <a:off x="947499" y="282053"/>
                <a:ext cx="99445" cy="20275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9" name="Line"/>
              <p:cNvSpPr/>
              <p:nvPr/>
            </p:nvSpPr>
            <p:spPr>
              <a:xfrm flipH="1" flipV="1">
                <a:off x="1909725" y="156727"/>
                <a:ext cx="88904" cy="284922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271" name="Group"/>
          <p:cNvGrpSpPr/>
          <p:nvPr/>
        </p:nvGrpSpPr>
        <p:grpSpPr>
          <a:xfrm>
            <a:off x="7031597" y="7837963"/>
            <a:ext cx="3177675" cy="997219"/>
            <a:chOff x="-110687" y="23633"/>
            <a:chExt cx="3177673" cy="997218"/>
          </a:xfrm>
        </p:grpSpPr>
        <p:sp>
          <p:nvSpPr>
            <p:cNvPr id="262" name="Viewer pane displays HTML content, such as Shiny apps, RMarkdown reports, and interactive visualizations"/>
            <p:cNvSpPr txBox="1"/>
            <p:nvPr/>
          </p:nvSpPr>
          <p:spPr>
            <a:xfrm>
              <a:off x="-110687" y="23633"/>
              <a:ext cx="3177673" cy="35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69" tIns="54569" rIns="54569" bIns="54569" numCol="1" anchor="ctr">
              <a:spAutoFit/>
            </a:bodyPr>
            <a:lstStyle/>
            <a:p>
              <a:pPr algn="ctr">
                <a:lnSpc>
                  <a:spcPct val="80000"/>
                </a:lnSpc>
                <a:spcBef>
                  <a:spcPts val="300"/>
                </a:spcBef>
                <a:defRPr sz="1000">
                  <a:solidFill>
                    <a:srgbClr val="000000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defRPr>
              </a:pPr>
              <a:r>
                <a:rPr lang="en-US" sz="1000" dirty="0" err="1">
                  <a:solidFill>
                    <a:srgbClr val="000000"/>
                  </a:solidFill>
                  <a:latin typeface="Source Sans Pro Light"/>
                  <a:ea typeface="Source Sans Pro Light"/>
                </a:rPr>
                <a:t>Khung</a:t>
              </a:r>
              <a:r>
                <a:rPr lang="en-US" dirty="0"/>
                <a:t> </a:t>
              </a:r>
              <a:r>
                <a:rPr dirty="0"/>
                <a:t>Viewer</a:t>
              </a:r>
              <a:r>
                <a:rPr lang="en-US" dirty="0">
                  <a:latin typeface="Source Sans Pro Light"/>
                  <a:ea typeface="Source Sans Pro Light"/>
                  <a:sym typeface="Source Sans Pro Light"/>
                </a:rPr>
                <a:t> </a:t>
              </a:r>
              <a:r>
                <a:rPr lang="vi-VN" dirty="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hiển thị nội dung HTML, chẳng hạn như ứng dụng Shiny, báo cáo RMarkdown và</a:t>
              </a:r>
              <a:r>
                <a:rPr lang="en-US" dirty="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 </a:t>
              </a:r>
              <a:r>
                <a:rPr lang="vi-VN" dirty="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tương tác</a:t>
              </a:r>
              <a:r>
                <a:rPr lang="en-US" dirty="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 </a:t>
              </a:r>
              <a:r>
                <a:rPr lang="en-US" dirty="0" err="1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trực</a:t>
              </a:r>
              <a:r>
                <a:rPr lang="en-US" dirty="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 </a:t>
              </a:r>
              <a:r>
                <a:rPr lang="en-US" dirty="0" err="1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quan</a:t>
              </a:r>
              <a:endParaRPr dirty="0"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grpSp>
          <p:nvGrpSpPr>
            <p:cNvPr id="270" name="Group"/>
            <p:cNvGrpSpPr/>
            <p:nvPr/>
          </p:nvGrpSpPr>
          <p:grpSpPr>
            <a:xfrm>
              <a:off x="27159" y="403748"/>
              <a:ext cx="2954426" cy="617103"/>
              <a:chOff x="0" y="0"/>
              <a:chExt cx="2954425" cy="617101"/>
            </a:xfrm>
          </p:grpSpPr>
          <p:pic>
            <p:nvPicPr>
              <p:cNvPr id="263" name="Image" descr="Image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736" y="0"/>
                <a:ext cx="2882905" cy="596466"/>
              </a:xfrm>
              <a:prstGeom prst="rect">
                <a:avLst/>
              </a:prstGeom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</p:pic>
          <p:sp>
            <p:nvSpPr>
              <p:cNvPr id="264" name="Stop Shiny app"/>
              <p:cNvSpPr txBox="1"/>
              <p:nvPr/>
            </p:nvSpPr>
            <p:spPr>
              <a:xfrm>
                <a:off x="0" y="258049"/>
                <a:ext cx="701109" cy="3590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 err="1"/>
                  <a:t>Dừng</a:t>
                </a:r>
                <a:r>
                  <a:rPr lang="en-US" dirty="0"/>
                  <a:t> </a:t>
                </a:r>
                <a:r>
                  <a:rPr lang="en-US" dirty="0" err="1"/>
                  <a:t>ứng</a:t>
                </a:r>
                <a:r>
                  <a:rPr lang="en-US" dirty="0"/>
                  <a:t> </a:t>
                </a:r>
                <a:r>
                  <a:rPr lang="en-US" dirty="0" err="1"/>
                  <a:t>dụng</a:t>
                </a:r>
                <a:r>
                  <a:rPr dirty="0"/>
                  <a:t> Shiny</a:t>
                </a:r>
              </a:p>
            </p:txBody>
          </p:sp>
          <p:sp>
            <p:nvSpPr>
              <p:cNvPr id="265" name="Publish to shinyapps.io, rpubs, RSConnect, …"/>
              <p:cNvSpPr txBox="1"/>
              <p:nvPr/>
            </p:nvSpPr>
            <p:spPr>
              <a:xfrm>
                <a:off x="1016499" y="253446"/>
                <a:ext cx="1535218" cy="3590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 err="1"/>
                  <a:t>Đăng</a:t>
                </a:r>
                <a:r>
                  <a:rPr lang="en-US" dirty="0"/>
                  <a:t> </a:t>
                </a:r>
                <a:r>
                  <a:rPr lang="en-US" dirty="0" err="1"/>
                  <a:t>lên</a:t>
                </a:r>
                <a:r>
                  <a:rPr lang="en-US" dirty="0"/>
                  <a:t> </a:t>
                </a:r>
                <a:r>
                  <a:rPr dirty="0"/>
                  <a:t>shinyapps.io, </a:t>
                </a:r>
                <a:r>
                  <a:rPr dirty="0" err="1"/>
                  <a:t>rpubs</a:t>
                </a:r>
                <a:r>
                  <a:rPr dirty="0"/>
                  <a:t>, </a:t>
                </a:r>
                <a:r>
                  <a:rPr dirty="0" err="1"/>
                  <a:t>RSConnect</a:t>
                </a:r>
                <a:r>
                  <a:rPr dirty="0"/>
                  <a:t>, …</a:t>
                </a:r>
              </a:p>
            </p:txBody>
          </p:sp>
          <p:sp>
            <p:nvSpPr>
              <p:cNvPr id="266" name="Refresh"/>
              <p:cNvSpPr txBox="1"/>
              <p:nvPr/>
            </p:nvSpPr>
            <p:spPr>
              <a:xfrm>
                <a:off x="2387666" y="292477"/>
                <a:ext cx="566759" cy="2359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 err="1"/>
                  <a:t>Làm</a:t>
                </a:r>
                <a:r>
                  <a:rPr lang="en-US" dirty="0"/>
                  <a:t> </a:t>
                </a:r>
                <a:r>
                  <a:rPr lang="en-US" dirty="0" err="1"/>
                  <a:t>mới</a:t>
                </a:r>
                <a:endParaRPr dirty="0"/>
              </a:p>
            </p:txBody>
          </p:sp>
          <p:sp>
            <p:nvSpPr>
              <p:cNvPr id="267" name="Line"/>
              <p:cNvSpPr/>
              <p:nvPr/>
            </p:nvSpPr>
            <p:spPr>
              <a:xfrm flipH="1" flipV="1">
                <a:off x="80815" y="202132"/>
                <a:ext cx="1509" cy="9274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68" name="Line"/>
              <p:cNvSpPr/>
              <p:nvPr/>
            </p:nvSpPr>
            <p:spPr>
              <a:xfrm flipH="1" flipV="1">
                <a:off x="2848416" y="202611"/>
                <a:ext cx="4" cy="100732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69" name="Line"/>
              <p:cNvSpPr/>
              <p:nvPr/>
            </p:nvSpPr>
            <p:spPr>
              <a:xfrm flipV="1">
                <a:off x="1844165" y="179811"/>
                <a:ext cx="464252" cy="1479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72" name="Line"/>
          <p:cNvSpPr/>
          <p:nvPr/>
        </p:nvSpPr>
        <p:spPr>
          <a:xfrm flipH="1" flipV="1">
            <a:off x="3106601" y="5727401"/>
            <a:ext cx="4" cy="14878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3" name="Line"/>
          <p:cNvSpPr/>
          <p:nvPr/>
        </p:nvSpPr>
        <p:spPr>
          <a:xfrm>
            <a:off x="7112000" y="1102907"/>
            <a:ext cx="3149601" cy="2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4" name="Tab Panes"/>
          <p:cNvSpPr txBox="1"/>
          <p:nvPr/>
        </p:nvSpPr>
        <p:spPr>
          <a:xfrm>
            <a:off x="7115164" y="1150910"/>
            <a:ext cx="1974900" cy="31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>
              <a:lnSpc>
                <a:spcPct val="80000"/>
              </a:lnSpc>
              <a:spcBef>
                <a:spcPts val="0"/>
              </a:spcBef>
              <a:defRPr sz="2500">
                <a:solidFill>
                  <a:srgbClr val="628DB5"/>
                </a:solidFill>
              </a:defRPr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khung</a:t>
            </a:r>
            <a:r>
              <a:rPr lang="en-US" dirty="0"/>
              <a:t> </a:t>
            </a:r>
            <a:r>
              <a:rPr dirty="0"/>
              <a:t>Tab</a:t>
            </a:r>
          </a:p>
        </p:txBody>
      </p:sp>
      <p:sp>
        <p:nvSpPr>
          <p:cNvPr id="275" name="Line"/>
          <p:cNvSpPr/>
          <p:nvPr/>
        </p:nvSpPr>
        <p:spPr>
          <a:xfrm flipV="1">
            <a:off x="319231" y="1104899"/>
            <a:ext cx="3075056" cy="3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6" name="Open Shiny, R Markdown, knitr, Sweave, LaTeX, .Rd files and more in Source Pane"/>
          <p:cNvSpPr txBox="1"/>
          <p:nvPr/>
        </p:nvSpPr>
        <p:spPr>
          <a:xfrm>
            <a:off x="1717206" y="1507773"/>
            <a:ext cx="1617166" cy="48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Mở</a:t>
            </a:r>
            <a:r>
              <a:rPr dirty="0"/>
              <a:t> Shiny, R Markdown, </a:t>
            </a:r>
            <a:r>
              <a:rPr dirty="0" err="1"/>
              <a:t>knitr</a:t>
            </a:r>
            <a:r>
              <a:rPr dirty="0"/>
              <a:t>, </a:t>
            </a:r>
            <a:r>
              <a:rPr dirty="0" err="1"/>
              <a:t>Sweave</a:t>
            </a:r>
            <a:r>
              <a:rPr dirty="0"/>
              <a:t>, LaTeX, </a:t>
            </a:r>
            <a:r>
              <a:rPr lang="en-US" dirty="0" err="1"/>
              <a:t>tệp</a:t>
            </a:r>
            <a:r>
              <a:rPr lang="en-US" dirty="0"/>
              <a:t> tin </a:t>
            </a:r>
            <a:r>
              <a:rPr dirty="0"/>
              <a:t>.Rd</a:t>
            </a:r>
            <a:r>
              <a:rPr lang="en-US" dirty="0"/>
              <a:t>, v.v.</a:t>
            </a:r>
            <a:r>
              <a:rPr dirty="0"/>
              <a:t> </a:t>
            </a:r>
            <a:r>
              <a:rPr lang="en-US" dirty="0" err="1"/>
              <a:t>bằng</a:t>
            </a:r>
            <a:r>
              <a:rPr dirty="0"/>
              <a:t> Source Pane</a:t>
            </a:r>
          </a:p>
        </p:txBody>
      </p:sp>
      <p:grpSp>
        <p:nvGrpSpPr>
          <p:cNvPr id="281" name="Group"/>
          <p:cNvGrpSpPr/>
          <p:nvPr/>
        </p:nvGrpSpPr>
        <p:grpSpPr>
          <a:xfrm>
            <a:off x="1326663" y="1325603"/>
            <a:ext cx="384451" cy="627974"/>
            <a:chOff x="0" y="0"/>
            <a:chExt cx="384450" cy="627973"/>
          </a:xfrm>
        </p:grpSpPr>
        <p:sp>
          <p:nvSpPr>
            <p:cNvPr id="277" name="Polygon"/>
            <p:cNvSpPr/>
            <p:nvPr/>
          </p:nvSpPr>
          <p:spPr>
            <a:xfrm>
              <a:off x="9295" y="201721"/>
              <a:ext cx="365860" cy="422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4569" tIns="54569" rIns="54569" bIns="54569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3200">
                  <a:solidFill>
                    <a:srgbClr val="53585F"/>
                  </a:solidFill>
                </a:defRPr>
              </a:pPr>
              <a:endParaRPr/>
            </a:p>
          </p:txBody>
        </p:sp>
        <p:sp>
          <p:nvSpPr>
            <p:cNvPr id="278" name="Circle"/>
            <p:cNvSpPr/>
            <p:nvPr/>
          </p:nvSpPr>
          <p:spPr>
            <a:xfrm>
              <a:off x="-1" y="0"/>
              <a:ext cx="384452" cy="384449"/>
            </a:xfrm>
            <a:prstGeom prst="ellipse">
              <a:avLst/>
            </a:prstGeom>
            <a:gradFill flip="none" rotWithShape="1">
              <a:gsLst>
                <a:gs pos="22124">
                  <a:srgbClr val="FFFFFF"/>
                </a:gs>
                <a:gs pos="60279">
                  <a:srgbClr val="FFFFF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69" tIns="54569" rIns="54569" bIns="54569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9" name="Polygon"/>
            <p:cNvSpPr/>
            <p:nvPr/>
          </p:nvSpPr>
          <p:spPr>
            <a:xfrm>
              <a:off x="6008" y="197926"/>
              <a:ext cx="372434" cy="430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4569" tIns="54569" rIns="54569" bIns="54569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3200">
                  <a:solidFill>
                    <a:srgbClr val="53585F"/>
                  </a:solidFill>
                </a:defRPr>
              </a:pPr>
              <a:endParaRPr/>
            </a:p>
          </p:txBody>
        </p:sp>
        <p:pic>
          <p:nvPicPr>
            <p:cNvPr id="280" name="LaTeX_logo.png" descr="LaTeX_logo.pn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0706" y="360402"/>
              <a:ext cx="323038" cy="134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3" name="Group"/>
          <p:cNvGrpSpPr/>
          <p:nvPr/>
        </p:nvGrpSpPr>
        <p:grpSpPr>
          <a:xfrm>
            <a:off x="438147" y="5158526"/>
            <a:ext cx="2933706" cy="1208925"/>
            <a:chOff x="-1" y="23633"/>
            <a:chExt cx="2933705" cy="1208923"/>
          </a:xfrm>
        </p:grpSpPr>
        <p:sp>
          <p:nvSpPr>
            <p:cNvPr id="282" name="RStudio recognizes that files named app.R, server.R, ui.R, and global.R belong to a shiny app"/>
            <p:cNvSpPr txBox="1"/>
            <p:nvPr/>
          </p:nvSpPr>
          <p:spPr>
            <a:xfrm>
              <a:off x="96167" y="23633"/>
              <a:ext cx="2765240" cy="359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69" tIns="54569" rIns="54569" bIns="54569" numCol="1" anchor="ctr">
              <a:spAutoFit/>
            </a:bodyPr>
            <a:lstStyle/>
            <a:p>
              <a:pPr>
                <a:lnSpc>
                  <a:spcPct val="80000"/>
                </a:lnSpc>
                <a:spcBef>
                  <a:spcPts val="300"/>
                </a:spcBef>
                <a:defRPr sz="1000">
                  <a:solidFill>
                    <a:srgbClr val="00000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dirty="0"/>
                <a:t>RStudio </a:t>
              </a:r>
              <a:r>
                <a:rPr lang="en-US" dirty="0" err="1"/>
                <a:t>nhận</a:t>
              </a:r>
              <a:r>
                <a:rPr lang="en-US" dirty="0"/>
                <a:t> </a:t>
              </a:r>
              <a:r>
                <a:rPr lang="en-US" dirty="0" err="1"/>
                <a:t>biết</a:t>
              </a:r>
              <a:r>
                <a:rPr lang="en-US" dirty="0"/>
                <a:t> </a:t>
              </a:r>
              <a:r>
                <a:rPr lang="en-US" dirty="0" err="1"/>
                <a:t>các</a:t>
              </a:r>
              <a:r>
                <a:rPr lang="en-US" dirty="0"/>
                <a:t> </a:t>
              </a:r>
              <a:r>
                <a:rPr lang="en-US" dirty="0" err="1"/>
                <a:t>tệp</a:t>
              </a:r>
              <a:r>
                <a:rPr lang="en-US" dirty="0"/>
                <a:t> </a:t>
              </a:r>
              <a:r>
                <a:rPr dirty="0" err="1"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app.R</a:t>
              </a:r>
              <a:r>
                <a:rPr dirty="0"/>
                <a:t>, </a:t>
              </a:r>
              <a:r>
                <a:rPr dirty="0" err="1"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server.R</a:t>
              </a:r>
              <a:r>
                <a:rPr dirty="0"/>
                <a:t>, </a:t>
              </a:r>
              <a:r>
                <a:rPr dirty="0" err="1"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ui.R</a:t>
              </a:r>
              <a:r>
                <a:rPr dirty="0"/>
                <a:t>, </a:t>
              </a:r>
              <a:r>
                <a:rPr lang="en-US" dirty="0" err="1"/>
                <a:t>và</a:t>
              </a:r>
              <a:r>
                <a:rPr dirty="0"/>
                <a:t> </a:t>
              </a:r>
              <a:r>
                <a:rPr dirty="0" err="1"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global.R</a:t>
              </a:r>
              <a:r>
                <a:rPr dirty="0"/>
                <a:t> </a:t>
              </a:r>
              <a:r>
                <a:rPr lang="en-US" dirty="0" err="1"/>
                <a:t>thuộc</a:t>
              </a:r>
              <a:r>
                <a:rPr lang="en-US" dirty="0"/>
                <a:t> </a:t>
              </a:r>
              <a:r>
                <a:rPr lang="en-US" dirty="0" err="1"/>
                <a:t>về</a:t>
              </a:r>
              <a:r>
                <a:rPr lang="en-US" dirty="0"/>
                <a:t> </a:t>
              </a:r>
              <a:r>
                <a:rPr lang="en-US" dirty="0" err="1"/>
                <a:t>một</a:t>
              </a:r>
              <a:r>
                <a:rPr lang="en-US" dirty="0"/>
                <a:t> </a:t>
              </a:r>
              <a:r>
                <a:rPr lang="en-US" dirty="0" err="1"/>
                <a:t>ứng</a:t>
              </a:r>
              <a:r>
                <a:rPr lang="en-US" dirty="0"/>
                <a:t> </a:t>
              </a:r>
              <a:r>
                <a:rPr lang="en-US" dirty="0" err="1"/>
                <a:t>dụng</a:t>
              </a:r>
              <a:r>
                <a:rPr dirty="0"/>
                <a:t> </a:t>
              </a:r>
              <a:r>
                <a:rPr lang="en-US" dirty="0"/>
                <a:t>S</a:t>
              </a:r>
              <a:r>
                <a:rPr dirty="0"/>
                <a:t>hiny</a:t>
              </a:r>
            </a:p>
          </p:txBody>
        </p:sp>
        <p:grpSp>
          <p:nvGrpSpPr>
            <p:cNvPr id="292" name="Group"/>
            <p:cNvGrpSpPr/>
            <p:nvPr/>
          </p:nvGrpSpPr>
          <p:grpSpPr>
            <a:xfrm>
              <a:off x="-1" y="386656"/>
              <a:ext cx="2933705" cy="845900"/>
              <a:chOff x="-1" y="-1"/>
              <a:chExt cx="2933704" cy="845898"/>
            </a:xfrm>
          </p:grpSpPr>
          <p:pic>
            <p:nvPicPr>
              <p:cNvPr id="283" name="Image" descr="Image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1" y="-1"/>
                <a:ext cx="2882904" cy="819692"/>
              </a:xfrm>
              <a:prstGeom prst="rect">
                <a:avLst/>
              </a:prstGeom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</p:pic>
          <p:sp>
            <p:nvSpPr>
              <p:cNvPr id="284" name="Run app"/>
              <p:cNvSpPr txBox="1"/>
              <p:nvPr/>
            </p:nvSpPr>
            <p:spPr>
              <a:xfrm>
                <a:off x="253133" y="335904"/>
                <a:ext cx="632168" cy="3975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pPr algn="r"/>
                <a:r>
                  <a:rPr lang="en-US" dirty="0" err="1"/>
                  <a:t>Chạy</a:t>
                </a:r>
                <a:r>
                  <a:rPr lang="en-US" dirty="0"/>
                  <a:t> </a:t>
                </a:r>
              </a:p>
              <a:p>
                <a:pPr algn="r"/>
                <a:r>
                  <a:rPr lang="en-US" dirty="0" err="1"/>
                  <a:t>ứng</a:t>
                </a:r>
                <a:r>
                  <a:rPr lang="en-US" dirty="0"/>
                  <a:t> </a:t>
                </a:r>
                <a:r>
                  <a:rPr lang="en-US" dirty="0" err="1"/>
                  <a:t>dụng</a:t>
                </a:r>
                <a:endParaRPr dirty="0"/>
              </a:p>
            </p:txBody>
          </p:sp>
          <p:sp>
            <p:nvSpPr>
              <p:cNvPr id="285" name="Choose location to view app"/>
              <p:cNvSpPr txBox="1"/>
              <p:nvPr/>
            </p:nvSpPr>
            <p:spPr>
              <a:xfrm>
                <a:off x="853009" y="356524"/>
                <a:ext cx="658842" cy="4821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pPr algn="r"/>
                <a:r>
                  <a:rPr lang="en-US" dirty="0" err="1"/>
                  <a:t>Chọn</a:t>
                </a:r>
                <a:r>
                  <a:rPr lang="en-US" dirty="0"/>
                  <a:t> </a:t>
                </a:r>
                <a:r>
                  <a:rPr lang="en-US" dirty="0" err="1"/>
                  <a:t>vị</a:t>
                </a:r>
                <a:r>
                  <a:rPr lang="en-US" dirty="0"/>
                  <a:t> </a:t>
                </a:r>
                <a:r>
                  <a:rPr lang="en-US" dirty="0" err="1"/>
                  <a:t>trí</a:t>
                </a:r>
                <a:r>
                  <a:rPr lang="en-US" dirty="0"/>
                  <a:t> </a:t>
                </a:r>
                <a:r>
                  <a:rPr lang="en-US" dirty="0" err="1"/>
                  <a:t>để</a:t>
                </a:r>
                <a:r>
                  <a:rPr lang="en-US" dirty="0"/>
                  <a:t> </a:t>
                </a:r>
                <a:r>
                  <a:rPr lang="en-US" dirty="0" err="1"/>
                  <a:t>xem</a:t>
                </a:r>
                <a:r>
                  <a:rPr lang="en-US" dirty="0"/>
                  <a:t> </a:t>
                </a:r>
                <a:r>
                  <a:rPr lang="en-US" dirty="0" err="1"/>
                  <a:t>ứng</a:t>
                </a:r>
                <a:r>
                  <a:rPr lang="en-US" dirty="0"/>
                  <a:t> </a:t>
                </a:r>
                <a:r>
                  <a:rPr lang="en-US" dirty="0" err="1"/>
                  <a:t>dụng</a:t>
                </a:r>
                <a:endParaRPr dirty="0"/>
              </a:p>
            </p:txBody>
          </p:sp>
          <p:sp>
            <p:nvSpPr>
              <p:cNvPr id="286" name="Publish to shinyapps.io or server"/>
              <p:cNvSpPr txBox="1"/>
              <p:nvPr/>
            </p:nvSpPr>
            <p:spPr>
              <a:xfrm>
                <a:off x="1459777" y="363733"/>
                <a:ext cx="864007" cy="4821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pPr algn="r"/>
                <a:r>
                  <a:rPr lang="en-US" dirty="0" err="1"/>
                  <a:t>Đăng</a:t>
                </a:r>
                <a:r>
                  <a:rPr dirty="0"/>
                  <a:t> </a:t>
                </a:r>
                <a:r>
                  <a:rPr lang="en-US" dirty="0" err="1"/>
                  <a:t>lên</a:t>
                </a:r>
                <a:r>
                  <a:rPr dirty="0"/>
                  <a:t> shinyapps.io </a:t>
                </a:r>
                <a:r>
                  <a:rPr lang="en-US" dirty="0" err="1"/>
                  <a:t>hoặc</a:t>
                </a:r>
                <a:r>
                  <a:rPr lang="en-US" dirty="0"/>
                  <a:t> </a:t>
                </a:r>
                <a:r>
                  <a:rPr lang="en-US" dirty="0" err="1"/>
                  <a:t>máy</a:t>
                </a:r>
                <a:r>
                  <a:rPr lang="en-US" dirty="0"/>
                  <a:t> </a:t>
                </a:r>
                <a:r>
                  <a:rPr lang="en-US" dirty="0" err="1"/>
                  <a:t>chủ</a:t>
                </a:r>
                <a:endParaRPr dirty="0"/>
              </a:p>
            </p:txBody>
          </p:sp>
          <p:sp>
            <p:nvSpPr>
              <p:cNvPr id="287" name="Manage publish accounts"/>
              <p:cNvSpPr txBox="1"/>
              <p:nvPr/>
            </p:nvSpPr>
            <p:spPr>
              <a:xfrm>
                <a:off x="2330900" y="318181"/>
                <a:ext cx="602803" cy="4821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pPr algn="ctr"/>
                <a:r>
                  <a:rPr lang="en-US" dirty="0" err="1"/>
                  <a:t>Quản</a:t>
                </a:r>
                <a:r>
                  <a:rPr lang="en-US" dirty="0"/>
                  <a:t> </a:t>
                </a:r>
                <a:r>
                  <a:rPr lang="en-US" dirty="0" err="1"/>
                  <a:t>lý</a:t>
                </a:r>
                <a:r>
                  <a:rPr lang="en-US" dirty="0"/>
                  <a:t> </a:t>
                </a:r>
                <a:r>
                  <a:rPr lang="en-US" dirty="0" err="1"/>
                  <a:t>tài</a:t>
                </a:r>
                <a:r>
                  <a:rPr lang="en-US" dirty="0"/>
                  <a:t> </a:t>
                </a:r>
                <a:r>
                  <a:rPr lang="en-US" dirty="0" err="1"/>
                  <a:t>khoản</a:t>
                </a:r>
                <a:r>
                  <a:rPr lang="en-US" dirty="0"/>
                  <a:t> </a:t>
                </a:r>
                <a:r>
                  <a:rPr lang="en-US" dirty="0" err="1"/>
                  <a:t>đăng</a:t>
                </a:r>
                <a:r>
                  <a:rPr lang="en-US" dirty="0"/>
                  <a:t> </a:t>
                </a:r>
                <a:r>
                  <a:rPr lang="en-US" dirty="0" err="1"/>
                  <a:t>bài</a:t>
                </a:r>
                <a:endParaRPr dirty="0"/>
              </a:p>
            </p:txBody>
          </p:sp>
          <p:sp>
            <p:nvSpPr>
              <p:cNvPr id="288" name="Line"/>
              <p:cNvSpPr/>
              <p:nvPr/>
            </p:nvSpPr>
            <p:spPr>
              <a:xfrm flipV="1">
                <a:off x="2224723" y="199079"/>
                <a:ext cx="315042" cy="21392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89" name="Line"/>
              <p:cNvSpPr/>
              <p:nvPr/>
            </p:nvSpPr>
            <p:spPr>
              <a:xfrm flipV="1">
                <a:off x="1432704" y="202477"/>
                <a:ext cx="1010217" cy="18545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90" name="Line"/>
              <p:cNvSpPr/>
              <p:nvPr/>
            </p:nvSpPr>
            <p:spPr>
              <a:xfrm flipV="1">
                <a:off x="801141" y="176808"/>
                <a:ext cx="1277640" cy="19293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91" name="Line"/>
              <p:cNvSpPr/>
              <p:nvPr/>
            </p:nvSpPr>
            <p:spPr>
              <a:xfrm flipV="1">
                <a:off x="2666084" y="197208"/>
                <a:ext cx="3834" cy="183187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94" name="Documents and Apps"/>
          <p:cNvSpPr txBox="1"/>
          <p:nvPr/>
        </p:nvSpPr>
        <p:spPr>
          <a:xfrm>
            <a:off x="306209" y="1150910"/>
            <a:ext cx="2710678" cy="31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>
              <a:lnSpc>
                <a:spcPct val="80000"/>
              </a:lnSpc>
              <a:spcBef>
                <a:spcPts val="0"/>
              </a:spcBef>
              <a:defRPr sz="2500">
                <a:solidFill>
                  <a:srgbClr val="628DB5"/>
                </a:solidFill>
              </a:defRPr>
            </a:pP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dirty="0"/>
          </a:p>
        </p:txBody>
      </p:sp>
      <p:grpSp>
        <p:nvGrpSpPr>
          <p:cNvPr id="328" name="Group"/>
          <p:cNvGrpSpPr/>
          <p:nvPr/>
        </p:nvGrpSpPr>
        <p:grpSpPr>
          <a:xfrm>
            <a:off x="377509" y="1920875"/>
            <a:ext cx="3046793" cy="3248748"/>
            <a:chOff x="-57464" y="-60732"/>
            <a:chExt cx="3046791" cy="3248747"/>
          </a:xfrm>
        </p:grpSpPr>
        <p:sp>
          <p:nvSpPr>
            <p:cNvPr id="295" name="Access markdown guide at…"/>
            <p:cNvSpPr txBox="1"/>
            <p:nvPr/>
          </p:nvSpPr>
          <p:spPr>
            <a:xfrm>
              <a:off x="140727" y="2544267"/>
              <a:ext cx="2798529" cy="6437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69" tIns="54569" rIns="54569" bIns="54569" numCol="1" anchor="ctr">
              <a:sp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1000">
                  <a:solidFill>
                    <a:srgbClr val="00000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lang="en-US" dirty="0" err="1"/>
                <a:t>Xem</a:t>
              </a:r>
              <a:r>
                <a:rPr lang="en-US" dirty="0"/>
                <a:t> </a:t>
              </a:r>
              <a:r>
                <a:rPr lang="en-US" dirty="0" err="1"/>
                <a:t>hướng</a:t>
              </a:r>
              <a:r>
                <a:rPr lang="en-US" dirty="0"/>
                <a:t> </a:t>
              </a:r>
              <a:r>
                <a:rPr lang="en-US" dirty="0" err="1"/>
                <a:t>dẫn</a:t>
              </a:r>
              <a:r>
                <a:rPr lang="en-US" dirty="0"/>
                <a:t> </a:t>
              </a:r>
              <a:r>
                <a:rPr lang="en-US" dirty="0" err="1"/>
                <a:t>về</a:t>
              </a:r>
              <a:r>
                <a:rPr dirty="0"/>
                <a:t> markdown </a:t>
              </a:r>
              <a:r>
                <a:rPr lang="en-US" dirty="0" err="1"/>
                <a:t>tại</a:t>
              </a:r>
              <a:endParaRPr dirty="0"/>
            </a:p>
            <a:p>
              <a:pPr>
                <a:lnSpc>
                  <a:spcPct val="80000"/>
                </a:lnSpc>
                <a:spcBef>
                  <a:spcPts val="300"/>
                </a:spcBef>
                <a:defRPr sz="1000">
                  <a:solidFill>
                    <a:srgbClr val="000000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defRPr>
              </a:pPr>
              <a:r>
                <a:rPr dirty="0"/>
                <a:t>Help &gt; Markdown Quick Reference</a:t>
              </a:r>
              <a:br>
                <a:rPr dirty="0"/>
              </a:br>
              <a:r>
                <a:rPr lang="en-US" dirty="0" err="1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Xem</a:t>
              </a:r>
              <a:r>
                <a:rPr dirty="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 </a:t>
              </a:r>
              <a:r>
                <a:rPr lang="en-US" dirty="0" err="1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thêm</a:t>
              </a:r>
              <a:r>
                <a:rPr dirty="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 </a:t>
              </a:r>
              <a:r>
                <a:rPr lang="en-US" dirty="0" err="1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về</a:t>
              </a:r>
              <a:r>
                <a:rPr lang="en-US" dirty="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 </a:t>
              </a:r>
              <a:r>
                <a:rPr lang="en-US" dirty="0" err="1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Trình</a:t>
              </a:r>
              <a:r>
                <a:rPr lang="en-US" dirty="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 </a:t>
              </a:r>
              <a:r>
                <a:rPr lang="en-US" dirty="0" err="1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biên</a:t>
              </a:r>
              <a:r>
                <a:rPr lang="en-US" dirty="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 </a:t>
              </a:r>
              <a:r>
                <a:rPr lang="en-US" dirty="0" err="1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tập</a:t>
              </a:r>
              <a:r>
                <a:rPr lang="en-US" dirty="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 </a:t>
              </a:r>
              <a:r>
                <a:rPr lang="en-US" dirty="0" err="1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hình</a:t>
              </a:r>
              <a:r>
                <a:rPr lang="en-US" dirty="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 </a:t>
              </a:r>
              <a:r>
                <a:rPr lang="en-US" dirty="0" err="1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ảnh</a:t>
              </a:r>
              <a:r>
                <a:rPr lang="en-US" dirty="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 (</a:t>
              </a:r>
              <a:r>
                <a:rPr dirty="0"/>
                <a:t>Visual Editor</a:t>
              </a:r>
              <a:r>
                <a:rPr lang="en-US" dirty="0"/>
                <a:t>) </a:t>
              </a:r>
              <a:r>
                <a:rPr lang="en-US" sz="1000" dirty="0" err="1">
                  <a:solidFill>
                    <a:srgbClr val="000000"/>
                  </a:solidFill>
                  <a:latin typeface="Source Sans Pro Light"/>
                  <a:ea typeface="Source Sans Pro Light"/>
                </a:rPr>
                <a:t>tại</a:t>
              </a:r>
              <a:r>
                <a:rPr lang="en-US" sz="1000" dirty="0">
                  <a:solidFill>
                    <a:srgbClr val="000000"/>
                  </a:solidFill>
                  <a:latin typeface="Source Sans Pro Light"/>
                  <a:ea typeface="Source Sans Pro Light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Source Sans Pro Light"/>
                  <a:ea typeface="Source Sans Pro Light"/>
                </a:rPr>
                <a:t>trang</a:t>
              </a:r>
              <a:r>
                <a:rPr lang="en-US" sz="1000" dirty="0">
                  <a:solidFill>
                    <a:srgbClr val="000000"/>
                  </a:solidFill>
                  <a:latin typeface="Source Sans Pro Light"/>
                  <a:ea typeface="Source Sans Pro Light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Source Sans Pro Light"/>
                  <a:ea typeface="Source Sans Pro Light"/>
                </a:rPr>
                <a:t>sau</a:t>
              </a:r>
              <a:endParaRPr sz="1000" dirty="0">
                <a:solidFill>
                  <a:srgbClr val="000000"/>
                </a:solidFill>
                <a:latin typeface="Source Sans Pro Light"/>
                <a:ea typeface="Source Sans Pro Light"/>
              </a:endParaRPr>
            </a:p>
          </p:txBody>
        </p:sp>
        <p:grpSp>
          <p:nvGrpSpPr>
            <p:cNvPr id="327" name="Group"/>
            <p:cNvGrpSpPr/>
            <p:nvPr/>
          </p:nvGrpSpPr>
          <p:grpSpPr>
            <a:xfrm>
              <a:off x="-57464" y="-60732"/>
              <a:ext cx="3046791" cy="2625941"/>
              <a:chOff x="-57464" y="-60732"/>
              <a:chExt cx="3046790" cy="2625940"/>
            </a:xfrm>
          </p:grpSpPr>
          <p:pic>
            <p:nvPicPr>
              <p:cNvPr id="296" name="Image" descr="Image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0" y="556757"/>
                <a:ext cx="2882903" cy="2008451"/>
              </a:xfrm>
              <a:prstGeom prst="rect">
                <a:avLst/>
              </a:prstGeom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</p:pic>
          <p:sp>
            <p:nvSpPr>
              <p:cNvPr id="297" name="Check spelling"/>
              <p:cNvSpPr txBox="1"/>
              <p:nvPr/>
            </p:nvSpPr>
            <p:spPr>
              <a:xfrm>
                <a:off x="-57464" y="23633"/>
                <a:ext cx="604638" cy="3590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 err="1"/>
                  <a:t>Kiểm</a:t>
                </a:r>
                <a:r>
                  <a:rPr lang="en-US" dirty="0"/>
                  <a:t> </a:t>
                </a:r>
                <a:r>
                  <a:rPr lang="en-US" dirty="0" err="1"/>
                  <a:t>tra</a:t>
                </a:r>
                <a:r>
                  <a:rPr lang="en-US" dirty="0"/>
                  <a:t> </a:t>
                </a:r>
                <a:r>
                  <a:rPr lang="en-US" dirty="0" err="1"/>
                  <a:t>chính</a:t>
                </a:r>
                <a:r>
                  <a:rPr lang="en-US" dirty="0"/>
                  <a:t> </a:t>
                </a:r>
                <a:r>
                  <a:rPr lang="en-US" dirty="0" err="1"/>
                  <a:t>tả</a:t>
                </a:r>
                <a:endParaRPr dirty="0"/>
              </a:p>
            </p:txBody>
          </p:sp>
          <p:sp>
            <p:nvSpPr>
              <p:cNvPr id="298" name="Render output"/>
              <p:cNvSpPr txBox="1"/>
              <p:nvPr/>
            </p:nvSpPr>
            <p:spPr>
              <a:xfrm>
                <a:off x="471233" y="23633"/>
                <a:ext cx="498985" cy="3590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 err="1"/>
                  <a:t>Xuất</a:t>
                </a:r>
                <a:r>
                  <a:rPr lang="en-US" dirty="0"/>
                  <a:t> </a:t>
                </a:r>
                <a:r>
                  <a:rPr lang="en-US" dirty="0" err="1"/>
                  <a:t>kết</a:t>
                </a:r>
                <a:r>
                  <a:rPr lang="en-US" dirty="0"/>
                  <a:t> </a:t>
                </a:r>
                <a:r>
                  <a:rPr lang="en-US" dirty="0" err="1"/>
                  <a:t>quả</a:t>
                </a:r>
                <a:endParaRPr dirty="0"/>
              </a:p>
            </p:txBody>
          </p:sp>
          <p:sp>
            <p:nvSpPr>
              <p:cNvPr id="299" name="Choose output format"/>
              <p:cNvSpPr txBox="1"/>
              <p:nvPr/>
            </p:nvSpPr>
            <p:spPr>
              <a:xfrm>
                <a:off x="938868" y="-60732"/>
                <a:ext cx="496131" cy="6052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 err="1"/>
                  <a:t>Chọn</a:t>
                </a:r>
                <a:r>
                  <a:rPr lang="en-US" dirty="0"/>
                  <a:t> </a:t>
                </a:r>
                <a:r>
                  <a:rPr lang="en-US" dirty="0" err="1"/>
                  <a:t>định</a:t>
                </a:r>
                <a:r>
                  <a:rPr lang="en-US" dirty="0"/>
                  <a:t> </a:t>
                </a:r>
                <a:r>
                  <a:rPr lang="en-US" dirty="0" err="1"/>
                  <a:t>dạng</a:t>
                </a:r>
                <a:r>
                  <a:rPr lang="en-US" dirty="0"/>
                  <a:t>  </a:t>
                </a:r>
                <a:r>
                  <a:rPr lang="en-US" dirty="0" err="1"/>
                  <a:t>kết</a:t>
                </a:r>
                <a:r>
                  <a:rPr lang="en-US" dirty="0"/>
                  <a:t> </a:t>
                </a:r>
                <a:r>
                  <a:rPr lang="en-US" dirty="0" err="1"/>
                  <a:t>quả</a:t>
                </a:r>
                <a:endParaRPr dirty="0"/>
              </a:p>
            </p:txBody>
          </p:sp>
          <p:sp>
            <p:nvSpPr>
              <p:cNvPr id="300" name="Configure render options"/>
              <p:cNvSpPr txBox="1"/>
              <p:nvPr/>
            </p:nvSpPr>
            <p:spPr>
              <a:xfrm>
                <a:off x="1449192" y="32573"/>
                <a:ext cx="590181" cy="4821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 err="1"/>
                  <a:t>Tùy</a:t>
                </a:r>
                <a:r>
                  <a:rPr lang="en-US" dirty="0"/>
                  <a:t> </a:t>
                </a:r>
                <a:r>
                  <a:rPr lang="en-US" dirty="0" err="1"/>
                  <a:t>chọn</a:t>
                </a:r>
                <a:r>
                  <a:rPr lang="en-US" dirty="0"/>
                  <a:t> </a:t>
                </a:r>
                <a:r>
                  <a:rPr lang="en-US" dirty="0" err="1"/>
                  <a:t>xuất</a:t>
                </a:r>
                <a:r>
                  <a:rPr lang="en-US" dirty="0"/>
                  <a:t> </a:t>
                </a:r>
                <a:r>
                  <a:rPr lang="en-US" dirty="0" err="1"/>
                  <a:t>kết</a:t>
                </a:r>
                <a:r>
                  <a:rPr lang="en-US" dirty="0"/>
                  <a:t> </a:t>
                </a:r>
                <a:r>
                  <a:rPr lang="en-US" dirty="0" err="1"/>
                  <a:t>quả</a:t>
                </a:r>
                <a:r>
                  <a:rPr lang="en-US" dirty="0"/>
                  <a:t> </a:t>
                </a:r>
                <a:endParaRPr dirty="0"/>
              </a:p>
            </p:txBody>
          </p:sp>
          <p:sp>
            <p:nvSpPr>
              <p:cNvPr id="301" name="Insert code chunk"/>
              <p:cNvSpPr txBox="1"/>
              <p:nvPr/>
            </p:nvSpPr>
            <p:spPr>
              <a:xfrm>
                <a:off x="2057517" y="13079"/>
                <a:ext cx="438290" cy="4821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 err="1"/>
                  <a:t>Chèn</a:t>
                </a:r>
                <a:r>
                  <a:rPr lang="en-US" dirty="0"/>
                  <a:t> </a:t>
                </a:r>
                <a:r>
                  <a:rPr lang="en-US" dirty="0" err="1"/>
                  <a:t>đoạn</a:t>
                </a:r>
                <a:r>
                  <a:rPr lang="en-US" dirty="0"/>
                  <a:t> code</a:t>
                </a:r>
                <a:endParaRPr dirty="0"/>
              </a:p>
            </p:txBody>
          </p:sp>
          <p:sp>
            <p:nvSpPr>
              <p:cNvPr id="302" name="Jump to previous chunk"/>
              <p:cNvSpPr txBox="1"/>
              <p:nvPr/>
            </p:nvSpPr>
            <p:spPr>
              <a:xfrm>
                <a:off x="244888" y="982246"/>
                <a:ext cx="583059" cy="6052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/>
                  <a:t>Đ</a:t>
                </a:r>
                <a:r>
                  <a:rPr lang="vi-VN" dirty="0"/>
                  <a:t>ến đoạn</a:t>
                </a:r>
                <a:r>
                  <a:rPr lang="en-US" dirty="0"/>
                  <a:t> code</a:t>
                </a:r>
                <a:r>
                  <a:rPr lang="vi-VN" dirty="0"/>
                  <a:t> trước đó</a:t>
                </a:r>
                <a:endParaRPr dirty="0"/>
              </a:p>
            </p:txBody>
          </p:sp>
          <p:sp>
            <p:nvSpPr>
              <p:cNvPr id="303" name="Jump to next chunk"/>
              <p:cNvSpPr txBox="1"/>
              <p:nvPr/>
            </p:nvSpPr>
            <p:spPr>
              <a:xfrm>
                <a:off x="765656" y="982246"/>
                <a:ext cx="466027" cy="6052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vi-VN" dirty="0"/>
                  <a:t>đến đoạn </a:t>
                </a:r>
                <a:r>
                  <a:rPr lang="en-US" dirty="0"/>
                  <a:t>code</a:t>
                </a:r>
                <a:r>
                  <a:rPr lang="vi-VN" dirty="0"/>
                  <a:t> </a:t>
                </a:r>
                <a:r>
                  <a:rPr lang="en-US" dirty="0" err="1"/>
                  <a:t>kế</a:t>
                </a:r>
                <a:r>
                  <a:rPr lang="en-US" dirty="0"/>
                  <a:t> </a:t>
                </a:r>
                <a:r>
                  <a:rPr lang="en-US" dirty="0" err="1"/>
                  <a:t>tiếp</a:t>
                </a:r>
                <a:endParaRPr dirty="0"/>
              </a:p>
            </p:txBody>
          </p:sp>
          <p:sp>
            <p:nvSpPr>
              <p:cNvPr id="304" name="Run code"/>
              <p:cNvSpPr txBox="1"/>
              <p:nvPr/>
            </p:nvSpPr>
            <p:spPr>
              <a:xfrm>
                <a:off x="1267433" y="978356"/>
                <a:ext cx="398622" cy="3590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 err="1"/>
                  <a:t>Chạy</a:t>
                </a:r>
                <a:r>
                  <a:rPr lang="en-US" dirty="0"/>
                  <a:t> code</a:t>
                </a:r>
                <a:endParaRPr dirty="0"/>
              </a:p>
            </p:txBody>
          </p:sp>
          <p:sp>
            <p:nvSpPr>
              <p:cNvPr id="305" name="Publish to server"/>
              <p:cNvSpPr txBox="1"/>
              <p:nvPr/>
            </p:nvSpPr>
            <p:spPr>
              <a:xfrm>
                <a:off x="2481769" y="-57472"/>
                <a:ext cx="491725" cy="6052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 err="1"/>
                  <a:t>Đăng</a:t>
                </a:r>
                <a:r>
                  <a:rPr lang="en-US" dirty="0"/>
                  <a:t> </a:t>
                </a:r>
                <a:r>
                  <a:rPr lang="en-US" dirty="0" err="1"/>
                  <a:t>lên</a:t>
                </a:r>
                <a:r>
                  <a:rPr lang="en-US" dirty="0"/>
                  <a:t> </a:t>
                </a:r>
                <a:r>
                  <a:rPr lang="en-US" dirty="0" err="1"/>
                  <a:t>máy</a:t>
                </a:r>
                <a:r>
                  <a:rPr lang="en-US" dirty="0"/>
                  <a:t> </a:t>
                </a:r>
                <a:r>
                  <a:rPr lang="en-US" dirty="0" err="1"/>
                  <a:t>chủ</a:t>
                </a:r>
                <a:endParaRPr dirty="0"/>
              </a:p>
            </p:txBody>
          </p:sp>
          <p:sp>
            <p:nvSpPr>
              <p:cNvPr id="306" name="Show file outline"/>
              <p:cNvSpPr txBox="1"/>
              <p:nvPr/>
            </p:nvSpPr>
            <p:spPr>
              <a:xfrm>
                <a:off x="1720730" y="998237"/>
                <a:ext cx="583059" cy="4821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 err="1"/>
                  <a:t>Hiển</a:t>
                </a:r>
                <a:r>
                  <a:rPr lang="en-US" dirty="0"/>
                  <a:t> </a:t>
                </a:r>
                <a:r>
                  <a:rPr lang="en-US" dirty="0" err="1"/>
                  <a:t>thị</a:t>
                </a:r>
                <a:r>
                  <a:rPr lang="en-US" dirty="0"/>
                  <a:t> </a:t>
                </a:r>
                <a:r>
                  <a:rPr lang="en-US" dirty="0" err="1"/>
                  <a:t>cấu</a:t>
                </a:r>
                <a:r>
                  <a:rPr lang="en-US" dirty="0"/>
                  <a:t> </a:t>
                </a:r>
                <a:r>
                  <a:rPr lang="en-US" dirty="0" err="1"/>
                  <a:t>trúc</a:t>
                </a:r>
                <a:r>
                  <a:rPr lang="en-US" dirty="0"/>
                  <a:t> </a:t>
                </a:r>
                <a:r>
                  <a:rPr lang="en-US" dirty="0" err="1"/>
                  <a:t>tệp</a:t>
                </a:r>
                <a:r>
                  <a:rPr lang="en-US" dirty="0"/>
                  <a:t> tin</a:t>
                </a:r>
              </a:p>
            </p:txBody>
          </p:sp>
          <p:sp>
            <p:nvSpPr>
              <p:cNvPr id="307" name="Set knitr chunk options"/>
              <p:cNvSpPr txBox="1"/>
              <p:nvPr/>
            </p:nvSpPr>
            <p:spPr>
              <a:xfrm>
                <a:off x="1098507" y="2115613"/>
                <a:ext cx="1048836" cy="3590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 err="1"/>
                  <a:t>Thiết</a:t>
                </a:r>
                <a:r>
                  <a:rPr lang="en-US" dirty="0"/>
                  <a:t> </a:t>
                </a:r>
                <a:r>
                  <a:rPr lang="en-US" dirty="0" err="1"/>
                  <a:t>lập</a:t>
                </a:r>
                <a:r>
                  <a:rPr lang="en-US" dirty="0"/>
                  <a:t> </a:t>
                </a:r>
                <a:r>
                  <a:rPr lang="en-US" dirty="0" err="1"/>
                  <a:t>tùy</a:t>
                </a:r>
                <a:r>
                  <a:rPr lang="en-US" dirty="0"/>
                  <a:t> </a:t>
                </a:r>
                <a:r>
                  <a:rPr lang="en-US" dirty="0" err="1"/>
                  <a:t>chọn</a:t>
                </a:r>
                <a:r>
                  <a:rPr lang="en-US" dirty="0"/>
                  <a:t> </a:t>
                </a:r>
                <a:r>
                  <a:rPr lang="en-US" dirty="0" err="1"/>
                  <a:t>cho</a:t>
                </a:r>
                <a:r>
                  <a:rPr lang="en-US" dirty="0"/>
                  <a:t> </a:t>
                </a:r>
                <a:r>
                  <a:rPr lang="en-US" dirty="0" err="1"/>
                  <a:t>đoạn</a:t>
                </a:r>
                <a:r>
                  <a:rPr lang="en-US" dirty="0"/>
                  <a:t> code</a:t>
                </a:r>
                <a:endParaRPr dirty="0"/>
              </a:p>
            </p:txBody>
          </p:sp>
          <p:sp>
            <p:nvSpPr>
              <p:cNvPr id="308" name="Run this and all previous code chunks"/>
              <p:cNvSpPr txBox="1"/>
              <p:nvPr/>
            </p:nvSpPr>
            <p:spPr>
              <a:xfrm>
                <a:off x="1349906" y="1555930"/>
                <a:ext cx="954211" cy="6052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vi-VN" dirty="0"/>
                  <a:t>Chạy đoạn </a:t>
                </a:r>
                <a:r>
                  <a:rPr lang="en-US" dirty="0"/>
                  <a:t>code</a:t>
                </a:r>
                <a:r>
                  <a:rPr lang="vi-VN" dirty="0"/>
                  <a:t> này và tất cả các đoạn</a:t>
                </a:r>
                <a:r>
                  <a:rPr lang="en-US" dirty="0"/>
                  <a:t> code</a:t>
                </a:r>
                <a:r>
                  <a:rPr lang="vi-VN" dirty="0"/>
                  <a:t> trước đó</a:t>
                </a:r>
                <a:endParaRPr dirty="0"/>
              </a:p>
            </p:txBody>
          </p:sp>
          <p:sp>
            <p:nvSpPr>
              <p:cNvPr id="309" name="Run this code chunk"/>
              <p:cNvSpPr txBox="1"/>
              <p:nvPr/>
            </p:nvSpPr>
            <p:spPr>
              <a:xfrm>
                <a:off x="2259843" y="1596485"/>
                <a:ext cx="729483" cy="3590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 err="1"/>
                  <a:t>Chạy</a:t>
                </a:r>
                <a:r>
                  <a:rPr lang="en-US" dirty="0"/>
                  <a:t> </a:t>
                </a:r>
                <a:r>
                  <a:rPr lang="en-US" dirty="0" err="1"/>
                  <a:t>đoạn</a:t>
                </a:r>
                <a:r>
                  <a:rPr lang="en-US" dirty="0"/>
                  <a:t> code </a:t>
                </a:r>
                <a:r>
                  <a:rPr lang="en-US" dirty="0" err="1"/>
                  <a:t>này</a:t>
                </a:r>
                <a:endParaRPr lang="en-US" dirty="0"/>
              </a:p>
            </p:txBody>
          </p:sp>
          <p:sp>
            <p:nvSpPr>
              <p:cNvPr id="310" name="Jump to section or chunk"/>
              <p:cNvSpPr txBox="1"/>
              <p:nvPr/>
            </p:nvSpPr>
            <p:spPr>
              <a:xfrm>
                <a:off x="244963" y="1657751"/>
                <a:ext cx="947187" cy="4821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 err="1"/>
                  <a:t>Đến</a:t>
                </a:r>
                <a:r>
                  <a:rPr lang="en-US" dirty="0"/>
                  <a:t>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mục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văn</a:t>
                </a:r>
                <a:r>
                  <a:rPr lang="en-US" dirty="0"/>
                  <a:t> </a:t>
                </a:r>
                <a:r>
                  <a:rPr lang="en-US" dirty="0" err="1"/>
                  <a:t>bản</a:t>
                </a:r>
                <a:r>
                  <a:rPr lang="en-US" dirty="0"/>
                  <a:t> </a:t>
                </a:r>
                <a:r>
                  <a:rPr lang="en-US" dirty="0" err="1"/>
                  <a:t>hoặc</a:t>
                </a:r>
                <a:r>
                  <a:rPr lang="en-US" dirty="0"/>
                  <a:t> </a:t>
                </a:r>
                <a:r>
                  <a:rPr lang="en-US" dirty="0" err="1"/>
                  <a:t>đoạn</a:t>
                </a:r>
                <a:r>
                  <a:rPr lang="en-US" dirty="0"/>
                  <a:t> code</a:t>
                </a:r>
                <a:endParaRPr dirty="0"/>
              </a:p>
            </p:txBody>
          </p:sp>
          <p:sp>
            <p:nvSpPr>
              <p:cNvPr id="311" name="Line"/>
              <p:cNvSpPr/>
              <p:nvPr/>
            </p:nvSpPr>
            <p:spPr>
              <a:xfrm flipV="1">
                <a:off x="2125832" y="766173"/>
                <a:ext cx="457601" cy="263072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2" name="Line"/>
              <p:cNvSpPr/>
              <p:nvPr/>
            </p:nvSpPr>
            <p:spPr>
              <a:xfrm flipV="1">
                <a:off x="2416759" y="477150"/>
                <a:ext cx="280176" cy="202497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3" name="Line"/>
              <p:cNvSpPr/>
              <p:nvPr/>
            </p:nvSpPr>
            <p:spPr>
              <a:xfrm flipV="1">
                <a:off x="1547809" y="780980"/>
                <a:ext cx="524643" cy="238852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4" name="Line"/>
              <p:cNvSpPr/>
              <p:nvPr/>
            </p:nvSpPr>
            <p:spPr>
              <a:xfrm flipV="1">
                <a:off x="1001872" y="779843"/>
                <a:ext cx="880798" cy="24353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5" name="Line"/>
              <p:cNvSpPr/>
              <p:nvPr/>
            </p:nvSpPr>
            <p:spPr>
              <a:xfrm flipV="1">
                <a:off x="495065" y="779930"/>
                <a:ext cx="1257878" cy="23349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6" name="Line"/>
              <p:cNvSpPr/>
              <p:nvPr/>
            </p:nvSpPr>
            <p:spPr>
              <a:xfrm>
                <a:off x="359193" y="368527"/>
                <a:ext cx="234055" cy="30193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7" name="Line"/>
              <p:cNvSpPr/>
              <p:nvPr/>
            </p:nvSpPr>
            <p:spPr>
              <a:xfrm>
                <a:off x="724736" y="369610"/>
                <a:ext cx="234055" cy="30193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8" name="Line"/>
              <p:cNvSpPr/>
              <p:nvPr/>
            </p:nvSpPr>
            <p:spPr>
              <a:xfrm flipH="1">
                <a:off x="1158611" y="480965"/>
                <a:ext cx="4" cy="209035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9" name="Line"/>
              <p:cNvSpPr/>
              <p:nvPr/>
            </p:nvSpPr>
            <p:spPr>
              <a:xfrm flipH="1">
                <a:off x="1348116" y="490764"/>
                <a:ext cx="185853" cy="21758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20" name="Line"/>
              <p:cNvSpPr/>
              <p:nvPr/>
            </p:nvSpPr>
            <p:spPr>
              <a:xfrm flipH="1">
                <a:off x="1610541" y="485407"/>
                <a:ext cx="526265" cy="20944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21" name="Line"/>
              <p:cNvSpPr/>
              <p:nvPr/>
            </p:nvSpPr>
            <p:spPr>
              <a:xfrm flipH="1">
                <a:off x="644442" y="2091676"/>
                <a:ext cx="2" cy="44070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22" name="Line"/>
              <p:cNvSpPr/>
              <p:nvPr/>
            </p:nvSpPr>
            <p:spPr>
              <a:xfrm flipV="1">
                <a:off x="1976316" y="2184458"/>
                <a:ext cx="516543" cy="93772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23" name="Line"/>
              <p:cNvSpPr/>
              <p:nvPr/>
            </p:nvSpPr>
            <p:spPr>
              <a:xfrm>
                <a:off x="2040590" y="1924295"/>
                <a:ext cx="593534" cy="205897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24" name="Line"/>
              <p:cNvSpPr/>
              <p:nvPr/>
            </p:nvSpPr>
            <p:spPr>
              <a:xfrm>
                <a:off x="2635817" y="1936114"/>
                <a:ext cx="111409" cy="200307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25" name="Visual Editor (reverse side)"/>
              <p:cNvSpPr txBox="1"/>
              <p:nvPr/>
            </p:nvSpPr>
            <p:spPr>
              <a:xfrm>
                <a:off x="2283363" y="997445"/>
                <a:ext cx="676553" cy="6052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 err="1"/>
                  <a:t>Trình</a:t>
                </a:r>
                <a:r>
                  <a:rPr lang="en-US" dirty="0"/>
                  <a:t> </a:t>
                </a:r>
                <a:r>
                  <a:rPr lang="en-US" dirty="0" err="1"/>
                  <a:t>biên</a:t>
                </a:r>
                <a:r>
                  <a:rPr lang="en-US" dirty="0"/>
                  <a:t> </a:t>
                </a:r>
                <a:r>
                  <a:rPr lang="en-US" dirty="0" err="1"/>
                  <a:t>tập</a:t>
                </a:r>
                <a:r>
                  <a:rPr lang="en-US" dirty="0"/>
                  <a:t> </a:t>
                </a:r>
                <a:r>
                  <a:rPr lang="en-US" dirty="0" err="1"/>
                  <a:t>hình</a:t>
                </a:r>
                <a:r>
                  <a:rPr lang="en-US" dirty="0"/>
                  <a:t> </a:t>
                </a:r>
                <a:r>
                  <a:rPr lang="en-US" dirty="0" err="1"/>
                  <a:t>ảnh</a:t>
                </a:r>
                <a:r>
                  <a:rPr lang="en-US" dirty="0"/>
                  <a:t> (</a:t>
                </a:r>
                <a:r>
                  <a:rPr lang="en-US" dirty="0" err="1"/>
                  <a:t>trang</a:t>
                </a:r>
                <a:r>
                  <a:rPr lang="en-US" dirty="0"/>
                  <a:t> </a:t>
                </a:r>
                <a:r>
                  <a:rPr lang="en-US" dirty="0" err="1"/>
                  <a:t>sau</a:t>
                </a:r>
                <a:r>
                  <a:rPr lang="en-US" dirty="0"/>
                  <a:t>)</a:t>
                </a:r>
                <a:endParaRPr dirty="0"/>
              </a:p>
            </p:txBody>
          </p:sp>
          <p:sp>
            <p:nvSpPr>
              <p:cNvPr id="326" name="Line"/>
              <p:cNvSpPr/>
              <p:nvPr/>
            </p:nvSpPr>
            <p:spPr>
              <a:xfrm flipV="1">
                <a:off x="2565687" y="775338"/>
                <a:ext cx="235372" cy="235372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345" name="Group"/>
          <p:cNvGrpSpPr/>
          <p:nvPr/>
        </p:nvGrpSpPr>
        <p:grpSpPr>
          <a:xfrm>
            <a:off x="3833929" y="7979584"/>
            <a:ext cx="2957684" cy="1868369"/>
            <a:chOff x="0" y="-42407"/>
            <a:chExt cx="2957682" cy="1868367"/>
          </a:xfrm>
        </p:grpSpPr>
        <p:sp>
          <p:nvSpPr>
            <p:cNvPr id="329" name="GUI Package manager lists every installed package"/>
            <p:cNvSpPr txBox="1"/>
            <p:nvPr/>
          </p:nvSpPr>
          <p:spPr>
            <a:xfrm>
              <a:off x="102567" y="-42407"/>
              <a:ext cx="2717273" cy="35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69" tIns="54569" rIns="54569" bIns="54569" numCol="1" anchor="ctr">
              <a:spAutoFit/>
            </a:bodyPr>
            <a:lstStyle/>
            <a:p>
              <a:pPr algn="ctr">
                <a:lnSpc>
                  <a:spcPct val="80000"/>
                </a:lnSpc>
                <a:spcBef>
                  <a:spcPts val="300"/>
                </a:spcBef>
                <a:defRPr sz="1000">
                  <a:solidFill>
                    <a:srgbClr val="00000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lang="en-US" dirty="0" err="1"/>
                <a:t>Trình</a:t>
              </a:r>
              <a:r>
                <a:rPr lang="en-US" dirty="0"/>
                <a:t> </a:t>
              </a:r>
              <a:r>
                <a:rPr lang="en-US" dirty="0" err="1"/>
                <a:t>quản</a:t>
              </a:r>
              <a:r>
                <a:rPr lang="en-US" dirty="0"/>
                <a:t> </a:t>
              </a:r>
              <a:r>
                <a:rPr lang="en-US" dirty="0" err="1"/>
                <a:t>lý</a:t>
              </a:r>
              <a:r>
                <a:rPr lang="en-US" dirty="0"/>
                <a:t> </a:t>
              </a:r>
              <a:r>
                <a:rPr dirty="0"/>
                <a:t>GUI </a:t>
              </a:r>
              <a:r>
                <a:rPr dirty="0"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Package</a:t>
              </a:r>
              <a:r>
                <a:rPr lang="en-US" dirty="0"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Source Sans Pro Light"/>
                  <a:ea typeface="Source Sans Pro Light"/>
                  <a:sym typeface="Source Sans Pro Bold"/>
                </a:rPr>
                <a:t>liệt</a:t>
              </a:r>
              <a:r>
                <a:rPr lang="en-US" sz="1000" dirty="0">
                  <a:solidFill>
                    <a:srgbClr val="000000"/>
                  </a:solidFill>
                  <a:latin typeface="Source Sans Pro Light"/>
                  <a:ea typeface="Source Sans Pro Light"/>
                  <a:sym typeface="Source Sans Pro Bold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Source Sans Pro Light"/>
                  <a:ea typeface="Source Sans Pro Light"/>
                  <a:sym typeface="Source Sans Pro Bold"/>
                </a:rPr>
                <a:t>kê</a:t>
              </a:r>
              <a:r>
                <a:rPr lang="en-US" sz="1000" dirty="0">
                  <a:solidFill>
                    <a:srgbClr val="000000"/>
                  </a:solidFill>
                  <a:latin typeface="Source Sans Pro Light"/>
                  <a:ea typeface="Source Sans Pro Light"/>
                  <a:sym typeface="Source Sans Pro Bold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Source Sans Pro Light"/>
                  <a:ea typeface="Source Sans Pro Light"/>
                  <a:sym typeface="Source Sans Pro Bold"/>
                </a:rPr>
                <a:t>tất</a:t>
              </a:r>
              <a:r>
                <a:rPr lang="en-US" sz="1000" dirty="0">
                  <a:solidFill>
                    <a:srgbClr val="000000"/>
                  </a:solidFill>
                  <a:latin typeface="Source Sans Pro Light"/>
                  <a:ea typeface="Source Sans Pro Light"/>
                  <a:sym typeface="Source Sans Pro Bold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Source Sans Pro Light"/>
                  <a:ea typeface="Source Sans Pro Light"/>
                  <a:sym typeface="Source Sans Pro Bold"/>
                </a:rPr>
                <a:t>cả</a:t>
              </a:r>
              <a:r>
                <a:rPr lang="en-US" sz="1000" dirty="0">
                  <a:solidFill>
                    <a:srgbClr val="000000"/>
                  </a:solidFill>
                  <a:latin typeface="Source Sans Pro Light"/>
                  <a:ea typeface="Source Sans Pro Light"/>
                  <a:sym typeface="Source Sans Pro Bold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Source Sans Pro Light"/>
                  <a:ea typeface="Source Sans Pro Light"/>
                  <a:sym typeface="Source Sans Pro Bold"/>
                </a:rPr>
                <a:t>các</a:t>
              </a:r>
              <a:r>
                <a:rPr lang="en-US" sz="1000" dirty="0">
                  <a:solidFill>
                    <a:srgbClr val="000000"/>
                  </a:solidFill>
                  <a:latin typeface="Source Sans Pro Light"/>
                  <a:ea typeface="Source Sans Pro Light"/>
                  <a:sym typeface="Source Sans Pro Bold"/>
                </a:rPr>
                <a:t> package </a:t>
              </a:r>
              <a:r>
                <a:rPr lang="en-US" sz="1000" dirty="0" err="1">
                  <a:solidFill>
                    <a:srgbClr val="000000"/>
                  </a:solidFill>
                  <a:latin typeface="Source Sans Pro Light"/>
                  <a:ea typeface="Source Sans Pro Light"/>
                  <a:sym typeface="Source Sans Pro Bold"/>
                </a:rPr>
                <a:t>đã</a:t>
              </a:r>
              <a:r>
                <a:rPr lang="en-US" sz="1000" dirty="0">
                  <a:solidFill>
                    <a:srgbClr val="000000"/>
                  </a:solidFill>
                  <a:latin typeface="Source Sans Pro Light"/>
                  <a:ea typeface="Source Sans Pro Light"/>
                  <a:sym typeface="Source Sans Pro Bold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Source Sans Pro Light"/>
                  <a:ea typeface="Source Sans Pro Light"/>
                  <a:sym typeface="Source Sans Pro Bold"/>
                </a:rPr>
                <a:t>được</a:t>
              </a:r>
              <a:r>
                <a:rPr lang="en-US" sz="1000" dirty="0">
                  <a:solidFill>
                    <a:srgbClr val="000000"/>
                  </a:solidFill>
                  <a:latin typeface="Source Sans Pro Light"/>
                  <a:ea typeface="Source Sans Pro Light"/>
                  <a:sym typeface="Source Sans Pro Bold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Source Sans Pro Light"/>
                  <a:ea typeface="Source Sans Pro Light"/>
                  <a:sym typeface="Source Sans Pro Bold"/>
                </a:rPr>
                <a:t>cài</a:t>
              </a:r>
              <a:r>
                <a:rPr lang="en-US" sz="1000" dirty="0">
                  <a:solidFill>
                    <a:srgbClr val="000000"/>
                  </a:solidFill>
                  <a:latin typeface="Source Sans Pro Light"/>
                  <a:ea typeface="Source Sans Pro Light"/>
                  <a:sym typeface="Source Sans Pro Bold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Source Sans Pro Light"/>
                  <a:ea typeface="Source Sans Pro Light"/>
                  <a:sym typeface="Source Sans Pro Bold"/>
                </a:rPr>
                <a:t>đặt</a:t>
              </a:r>
              <a:r>
                <a:rPr lang="en-US" sz="1000" dirty="0">
                  <a:solidFill>
                    <a:srgbClr val="000000"/>
                  </a:solidFill>
                  <a:latin typeface="Source Sans Pro Light"/>
                  <a:ea typeface="Source Sans Pro Light"/>
                  <a:sym typeface="Source Sans Pro Bold"/>
                </a:rPr>
                <a:t> </a:t>
              </a:r>
              <a:endParaRPr sz="1000" dirty="0">
                <a:solidFill>
                  <a:srgbClr val="000000"/>
                </a:solidFill>
                <a:latin typeface="Source Sans Pro Light"/>
                <a:ea typeface="Source Sans Pro Light"/>
              </a:endParaRPr>
            </a:p>
          </p:txBody>
        </p:sp>
        <p:grpSp>
          <p:nvGrpSpPr>
            <p:cNvPr id="344" name="Group"/>
            <p:cNvGrpSpPr/>
            <p:nvPr/>
          </p:nvGrpSpPr>
          <p:grpSpPr>
            <a:xfrm>
              <a:off x="0" y="262619"/>
              <a:ext cx="2957682" cy="1563341"/>
              <a:chOff x="0" y="0"/>
              <a:chExt cx="2957681" cy="1563339"/>
            </a:xfrm>
          </p:grpSpPr>
          <p:pic>
            <p:nvPicPr>
              <p:cNvPr id="330" name="Image" descr="Image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983" y="0"/>
                <a:ext cx="2882903" cy="1487816"/>
              </a:xfrm>
              <a:prstGeom prst="rect">
                <a:avLst/>
              </a:prstGeom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</p:pic>
          <p:sp>
            <p:nvSpPr>
              <p:cNvPr id="331" name="Click to load package with library(). Unclick to detach package with detach()."/>
              <p:cNvSpPr txBox="1"/>
              <p:nvPr/>
            </p:nvSpPr>
            <p:spPr>
              <a:xfrm>
                <a:off x="0" y="994682"/>
                <a:ext cx="1535217" cy="4821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/>
              <a:p>
                <a: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pPr>
                <a:r>
                  <a:rPr lang="en-US" dirty="0" err="1"/>
                  <a:t>Nhấn</a:t>
                </a:r>
                <a:r>
                  <a:rPr dirty="0"/>
                  <a:t> </a:t>
                </a:r>
                <a:r>
                  <a:rPr lang="en-US" dirty="0" err="1"/>
                  <a:t>để</a:t>
                </a:r>
                <a:r>
                  <a:rPr lang="en-US" dirty="0"/>
                  <a:t> </a:t>
                </a:r>
                <a:r>
                  <a:rPr lang="en-US" dirty="0" err="1"/>
                  <a:t>tải</a:t>
                </a:r>
                <a:r>
                  <a:rPr lang="en-US" dirty="0"/>
                  <a:t> </a:t>
                </a:r>
                <a:r>
                  <a:rPr dirty="0"/>
                  <a:t>package </a:t>
                </a:r>
                <a:r>
                  <a:rPr lang="en-US" dirty="0" err="1"/>
                  <a:t>bằng</a:t>
                </a:r>
                <a:r>
                  <a:rPr dirty="0"/>
                  <a:t> </a:t>
                </a:r>
                <a:r>
                  <a:rPr dirty="0">
                    <a:latin typeface="Source Sans Pro Bold"/>
                    <a:ea typeface="Source Sans Pro Bold"/>
                    <a:cs typeface="Source Sans Pro Bold"/>
                    <a:sym typeface="Source Sans Pro Bold"/>
                  </a:rPr>
                  <a:t>library()</a:t>
                </a:r>
                <a:r>
                  <a:rPr dirty="0"/>
                  <a:t>.</a:t>
                </a:r>
                <a:r>
                  <a:rPr dirty="0">
                    <a:latin typeface="Source Sans Pro Bold"/>
                    <a:ea typeface="Source Sans Pro Bold"/>
                    <a:cs typeface="Source Sans Pro Bold"/>
                    <a:sym typeface="Source Sans Pro Bold"/>
                  </a:rPr>
                  <a:t> </a:t>
                </a:r>
                <a:r>
                  <a:rPr lang="en-US" dirty="0" err="1"/>
                  <a:t>Bỏ</a:t>
                </a:r>
                <a:r>
                  <a:rPr lang="en-US" dirty="0"/>
                  <a:t> </a:t>
                </a:r>
                <a:r>
                  <a:rPr lang="en-US" dirty="0" err="1"/>
                  <a:t>chọn</a:t>
                </a:r>
                <a:r>
                  <a:rPr dirty="0"/>
                  <a:t> </a:t>
                </a:r>
                <a:r>
                  <a:rPr lang="en-US" dirty="0" err="1"/>
                  <a:t>để</a:t>
                </a:r>
                <a:r>
                  <a:rPr lang="en-US" dirty="0"/>
                  <a:t> </a:t>
                </a:r>
                <a:r>
                  <a:rPr lang="en-US" dirty="0" err="1"/>
                  <a:t>tách</a:t>
                </a:r>
                <a:r>
                  <a:rPr lang="en-US" dirty="0"/>
                  <a:t> </a:t>
                </a:r>
                <a:r>
                  <a:rPr dirty="0"/>
                  <a:t>package</a:t>
                </a:r>
                <a:r>
                  <a:rPr lang="en-US" dirty="0"/>
                  <a:t> </a:t>
                </a:r>
                <a:r>
                  <a:rPr lang="en-US" dirty="0" err="1"/>
                  <a:t>bằng</a:t>
                </a:r>
                <a:r>
                  <a:rPr dirty="0"/>
                  <a:t> </a:t>
                </a:r>
                <a:r>
                  <a:rPr dirty="0">
                    <a:latin typeface="Source Sans Pro Bold"/>
                    <a:ea typeface="Source Sans Pro Bold"/>
                    <a:cs typeface="Source Sans Pro Bold"/>
                    <a:sym typeface="Source Sans Pro Bold"/>
                  </a:rPr>
                  <a:t>detach()</a:t>
                </a:r>
                <a:r>
                  <a:rPr dirty="0"/>
                  <a:t>.</a:t>
                </a:r>
              </a:p>
            </p:txBody>
          </p:sp>
          <p:sp>
            <p:nvSpPr>
              <p:cNvPr id="332" name="Delete from library"/>
              <p:cNvSpPr txBox="1"/>
              <p:nvPr/>
            </p:nvSpPr>
            <p:spPr>
              <a:xfrm>
                <a:off x="2385134" y="1067663"/>
                <a:ext cx="572547" cy="3590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vi-VN" dirty="0"/>
                  <a:t>Xóa khỏi thư viện</a:t>
                </a:r>
                <a:endParaRPr dirty="0"/>
              </a:p>
            </p:txBody>
          </p:sp>
          <p:sp>
            <p:nvSpPr>
              <p:cNvPr id="333" name="Install Packages"/>
              <p:cNvSpPr txBox="1"/>
              <p:nvPr/>
            </p:nvSpPr>
            <p:spPr>
              <a:xfrm>
                <a:off x="0" y="294460"/>
                <a:ext cx="603717" cy="3590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 err="1"/>
                  <a:t>Cài</a:t>
                </a:r>
                <a:r>
                  <a:rPr lang="en-US" dirty="0"/>
                  <a:t> </a:t>
                </a:r>
                <a:r>
                  <a:rPr lang="en-US" dirty="0" err="1"/>
                  <a:t>đặt</a:t>
                </a:r>
                <a:r>
                  <a:rPr dirty="0"/>
                  <a:t> Packages</a:t>
                </a:r>
              </a:p>
            </p:txBody>
          </p:sp>
          <p:sp>
            <p:nvSpPr>
              <p:cNvPr id="334" name="Update Packages"/>
              <p:cNvSpPr txBox="1"/>
              <p:nvPr/>
            </p:nvSpPr>
            <p:spPr>
              <a:xfrm>
                <a:off x="600616" y="297216"/>
                <a:ext cx="603718" cy="3590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 err="1"/>
                  <a:t>Nâng</a:t>
                </a:r>
                <a:r>
                  <a:rPr lang="en-US" dirty="0"/>
                  <a:t> </a:t>
                </a:r>
                <a:r>
                  <a:rPr lang="en-US" dirty="0" err="1"/>
                  <a:t>cấp</a:t>
                </a:r>
                <a:r>
                  <a:rPr dirty="0"/>
                  <a:t> Packages</a:t>
                </a:r>
              </a:p>
            </p:txBody>
          </p:sp>
          <p:sp>
            <p:nvSpPr>
              <p:cNvPr id="335" name="Package version installed"/>
              <p:cNvSpPr txBox="1"/>
              <p:nvPr/>
            </p:nvSpPr>
            <p:spPr>
              <a:xfrm>
                <a:off x="1706095" y="958065"/>
                <a:ext cx="667019" cy="6052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vi-VN" dirty="0"/>
                  <a:t>Phiên bản </a:t>
                </a:r>
                <a:r>
                  <a:rPr lang="en-US" dirty="0"/>
                  <a:t>package</a:t>
                </a:r>
                <a:r>
                  <a:rPr lang="vi-VN" dirty="0"/>
                  <a:t> đã được cài đặt</a:t>
                </a:r>
                <a:endParaRPr dirty="0"/>
              </a:p>
            </p:txBody>
          </p:sp>
          <p:sp>
            <p:nvSpPr>
              <p:cNvPr id="336" name="Line"/>
              <p:cNvSpPr/>
              <p:nvPr/>
            </p:nvSpPr>
            <p:spPr>
              <a:xfrm flipH="1" flipV="1">
                <a:off x="179102" y="210947"/>
                <a:ext cx="4" cy="140095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37" name="Line"/>
              <p:cNvSpPr/>
              <p:nvPr/>
            </p:nvSpPr>
            <p:spPr>
              <a:xfrm flipH="1" flipV="1">
                <a:off x="572533" y="217845"/>
                <a:ext cx="116962" cy="134427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38" name="Line"/>
              <p:cNvSpPr/>
              <p:nvPr/>
            </p:nvSpPr>
            <p:spPr>
              <a:xfrm flipV="1">
                <a:off x="2253825" y="918252"/>
                <a:ext cx="140968" cy="11683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39" name="Line"/>
              <p:cNvSpPr/>
              <p:nvPr/>
            </p:nvSpPr>
            <p:spPr>
              <a:xfrm flipV="1">
                <a:off x="2741111" y="904030"/>
                <a:ext cx="82384" cy="123922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340" name="Image" descr="Image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038" y="706285"/>
                <a:ext cx="2870203" cy="2269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41" name="Browse package site"/>
              <p:cNvSpPr txBox="1"/>
              <p:nvPr/>
            </p:nvSpPr>
            <p:spPr>
              <a:xfrm>
                <a:off x="2034460" y="307330"/>
                <a:ext cx="879292" cy="3590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 err="1"/>
                  <a:t>Đến</a:t>
                </a:r>
                <a:r>
                  <a:rPr lang="en-US" dirty="0"/>
                  <a:t> </a:t>
                </a:r>
                <a:r>
                  <a:rPr lang="en-US" dirty="0" err="1"/>
                  <a:t>trang</a:t>
                </a:r>
                <a:r>
                  <a:rPr lang="en-US" dirty="0"/>
                  <a:t> web </a:t>
                </a:r>
                <a:r>
                  <a:rPr lang="en-US" dirty="0" err="1"/>
                  <a:t>của</a:t>
                </a:r>
                <a:r>
                  <a:rPr lang="en-US" dirty="0"/>
                  <a:t> package</a:t>
                </a:r>
                <a:endParaRPr dirty="0"/>
              </a:p>
            </p:txBody>
          </p:sp>
          <p:sp>
            <p:nvSpPr>
              <p:cNvPr id="342" name="Line"/>
              <p:cNvSpPr/>
              <p:nvPr/>
            </p:nvSpPr>
            <p:spPr>
              <a:xfrm flipH="1" flipV="1">
                <a:off x="2585518" y="633823"/>
                <a:ext cx="142806" cy="12602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43" name="Line"/>
              <p:cNvSpPr/>
              <p:nvPr/>
            </p:nvSpPr>
            <p:spPr>
              <a:xfrm flipH="1" flipV="1">
                <a:off x="89492" y="928410"/>
                <a:ext cx="4" cy="100732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355" name="Group"/>
          <p:cNvGrpSpPr/>
          <p:nvPr/>
        </p:nvGrpSpPr>
        <p:grpSpPr>
          <a:xfrm>
            <a:off x="7138405" y="9007754"/>
            <a:ext cx="3031875" cy="1306647"/>
            <a:chOff x="0" y="-55377"/>
            <a:chExt cx="3031873" cy="1306646"/>
          </a:xfrm>
        </p:grpSpPr>
        <p:sp>
          <p:nvSpPr>
            <p:cNvPr id="346" name="View(&lt;data&gt;) opens spreadsheet like view of data set"/>
            <p:cNvSpPr txBox="1"/>
            <p:nvPr/>
          </p:nvSpPr>
          <p:spPr>
            <a:xfrm>
              <a:off x="0" y="-55377"/>
              <a:ext cx="3031873" cy="35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69" tIns="54569" rIns="54569" bIns="54569" numCol="1" anchor="ctr">
              <a:spAutoFit/>
            </a:bodyPr>
            <a:lstStyle/>
            <a:p>
              <a:pPr algn="ctr">
                <a:lnSpc>
                  <a:spcPct val="80000"/>
                </a:lnSpc>
                <a:spcBef>
                  <a:spcPts val="300"/>
                </a:spcBef>
                <a:defRPr sz="1000">
                  <a:solidFill>
                    <a:srgbClr val="000000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defRPr>
              </a:pPr>
              <a:r>
                <a:rPr dirty="0"/>
                <a:t>View(&lt;data&gt;)</a:t>
              </a:r>
              <a:r>
                <a:rPr lang="en-US" dirty="0"/>
                <a:t> </a:t>
              </a:r>
              <a:r>
                <a:rPr lang="en-US" dirty="0" err="1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mở</a:t>
              </a:r>
              <a:r>
                <a:rPr lang="en-US" dirty="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 </a:t>
              </a:r>
              <a:r>
                <a:rPr lang="en-US" dirty="0" err="1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chế</a:t>
              </a:r>
              <a:r>
                <a:rPr lang="en-US" dirty="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 </a:t>
              </a:r>
              <a:r>
                <a:rPr lang="en-US" dirty="0" err="1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độ</a:t>
              </a:r>
              <a:r>
                <a:rPr lang="en-US" dirty="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 </a:t>
              </a:r>
              <a:r>
                <a:rPr lang="en-US" dirty="0" err="1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xem</a:t>
              </a:r>
              <a:r>
                <a:rPr lang="en-US" dirty="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 </a:t>
              </a:r>
              <a:r>
                <a:rPr lang="en-US" dirty="0" err="1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dữ</a:t>
              </a:r>
              <a:r>
                <a:rPr lang="en-US" dirty="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 </a:t>
              </a:r>
              <a:r>
                <a:rPr lang="en-US" dirty="0" err="1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liệu</a:t>
              </a:r>
              <a:r>
                <a:rPr lang="en-US" dirty="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 </a:t>
              </a:r>
              <a:r>
                <a:rPr lang="en-US" dirty="0" err="1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giống</a:t>
              </a:r>
              <a:r>
                <a:rPr lang="en-US" dirty="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 </a:t>
              </a:r>
              <a:r>
                <a:rPr lang="en-US" dirty="0" err="1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bảng</a:t>
              </a:r>
              <a:r>
                <a:rPr lang="en-US" dirty="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 </a:t>
              </a:r>
              <a:r>
                <a:rPr lang="en-US" dirty="0" err="1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tính</a:t>
              </a:r>
              <a:r>
                <a:rPr lang="en-US" dirty="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 </a:t>
              </a:r>
              <a:r>
                <a:rPr lang="en-US" dirty="0" err="1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của</a:t>
              </a:r>
              <a:r>
                <a:rPr lang="en-US" dirty="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 </a:t>
              </a:r>
              <a:r>
                <a:rPr lang="en-US" dirty="0" err="1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tập</a:t>
              </a:r>
              <a:r>
                <a:rPr lang="en-US" dirty="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 </a:t>
              </a:r>
              <a:r>
                <a:rPr lang="en-US" dirty="0" err="1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dữ</a:t>
              </a:r>
              <a:r>
                <a:rPr lang="en-US" dirty="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 </a:t>
              </a:r>
              <a:r>
                <a:rPr lang="en-US" dirty="0" err="1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liệu</a:t>
              </a:r>
              <a:r>
                <a:rPr lang="en-US" dirty="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.</a:t>
              </a:r>
              <a:endParaRPr dirty="0"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grpSp>
          <p:nvGrpSpPr>
            <p:cNvPr id="354" name="Group"/>
            <p:cNvGrpSpPr/>
            <p:nvPr/>
          </p:nvGrpSpPr>
          <p:grpSpPr>
            <a:xfrm>
              <a:off x="63491" y="257116"/>
              <a:ext cx="2928892" cy="994153"/>
              <a:chOff x="0" y="0"/>
              <a:chExt cx="2928890" cy="994151"/>
            </a:xfrm>
          </p:grpSpPr>
          <p:pic>
            <p:nvPicPr>
              <p:cNvPr id="347" name="Image" descr="Image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0" y="0"/>
                <a:ext cx="2882902" cy="463111"/>
              </a:xfrm>
              <a:prstGeom prst="rect">
                <a:avLst/>
              </a:prstGeom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</p:pic>
          <p:sp>
            <p:nvSpPr>
              <p:cNvPr id="348" name="Sort by values"/>
              <p:cNvSpPr txBox="1"/>
              <p:nvPr/>
            </p:nvSpPr>
            <p:spPr>
              <a:xfrm>
                <a:off x="1555254" y="537488"/>
                <a:ext cx="675589" cy="3590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 err="1"/>
                  <a:t>Sắp</a:t>
                </a:r>
                <a:r>
                  <a:rPr lang="en-US" dirty="0"/>
                  <a:t> </a:t>
                </a:r>
                <a:r>
                  <a:rPr lang="en-US" dirty="0" err="1"/>
                  <a:t>xếp</a:t>
                </a:r>
                <a:r>
                  <a:rPr lang="en-US" dirty="0"/>
                  <a:t> </a:t>
                </a:r>
                <a:r>
                  <a:rPr lang="en-US" dirty="0" err="1"/>
                  <a:t>theo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endParaRPr dirty="0"/>
              </a:p>
            </p:txBody>
          </p:sp>
          <p:sp>
            <p:nvSpPr>
              <p:cNvPr id="349" name="Filter rows by value or value range"/>
              <p:cNvSpPr txBox="1"/>
              <p:nvPr/>
            </p:nvSpPr>
            <p:spPr>
              <a:xfrm>
                <a:off x="276996" y="511988"/>
                <a:ext cx="1143453" cy="4821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 err="1"/>
                  <a:t>Lọc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hàng</a:t>
                </a:r>
                <a:r>
                  <a:rPr lang="en-US" dirty="0"/>
                  <a:t> </a:t>
                </a:r>
                <a:r>
                  <a:rPr lang="en-US" dirty="0" err="1"/>
                  <a:t>theo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hoặc</a:t>
                </a:r>
                <a:r>
                  <a:rPr lang="en-US" dirty="0"/>
                  <a:t> </a:t>
                </a:r>
                <a:r>
                  <a:rPr lang="en-US" dirty="0" err="1"/>
                  <a:t>phạm</a:t>
                </a:r>
                <a:r>
                  <a:rPr lang="en-US" dirty="0"/>
                  <a:t> vi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endParaRPr dirty="0"/>
              </a:p>
            </p:txBody>
          </p:sp>
          <p:sp>
            <p:nvSpPr>
              <p:cNvPr id="350" name="Search for value"/>
              <p:cNvSpPr txBox="1"/>
              <p:nvPr/>
            </p:nvSpPr>
            <p:spPr>
              <a:xfrm>
                <a:off x="2216744" y="531228"/>
                <a:ext cx="712146" cy="3590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 err="1"/>
                  <a:t>Tìm</a:t>
                </a:r>
                <a:r>
                  <a:rPr lang="en-US" dirty="0"/>
                  <a:t> </a:t>
                </a:r>
                <a:r>
                  <a:rPr lang="en-US" dirty="0" err="1"/>
                  <a:t>kiếm</a:t>
                </a:r>
                <a:r>
                  <a:rPr lang="en-US" dirty="0"/>
                  <a:t> </a:t>
                </a:r>
                <a:r>
                  <a:rPr lang="en-US" dirty="0" err="1"/>
                  <a:t>theo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endParaRPr dirty="0"/>
              </a:p>
            </p:txBody>
          </p:sp>
          <p:sp>
            <p:nvSpPr>
              <p:cNvPr id="351" name="Line"/>
              <p:cNvSpPr/>
              <p:nvPr/>
            </p:nvSpPr>
            <p:spPr>
              <a:xfrm flipV="1">
                <a:off x="2483079" y="43688"/>
                <a:ext cx="547" cy="527612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52" name="Line"/>
              <p:cNvSpPr/>
              <p:nvPr/>
            </p:nvSpPr>
            <p:spPr>
              <a:xfrm flipH="1" flipV="1">
                <a:off x="541530" y="84636"/>
                <a:ext cx="4" cy="48700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53" name="Line"/>
              <p:cNvSpPr/>
              <p:nvPr/>
            </p:nvSpPr>
            <p:spPr>
              <a:xfrm flipH="1" flipV="1">
                <a:off x="1803064" y="186236"/>
                <a:ext cx="4" cy="38540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393" name="Group"/>
          <p:cNvGrpSpPr/>
          <p:nvPr/>
        </p:nvGrpSpPr>
        <p:grpSpPr>
          <a:xfrm>
            <a:off x="10555692" y="1771981"/>
            <a:ext cx="2978013" cy="2593563"/>
            <a:chOff x="0" y="19148"/>
            <a:chExt cx="2978012" cy="2593561"/>
          </a:xfrm>
        </p:grpSpPr>
        <p:pic>
          <p:nvPicPr>
            <p:cNvPr id="356" name="gitIconLarge.png" descr="gitIconLarge.png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0" y="106334"/>
              <a:ext cx="381954" cy="4166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7" name="Turn on at Tools &gt; Project Options &gt; Git/SVN"/>
            <p:cNvSpPr txBox="1"/>
            <p:nvPr/>
          </p:nvSpPr>
          <p:spPr>
            <a:xfrm>
              <a:off x="427920" y="19148"/>
              <a:ext cx="2491612" cy="2359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69" tIns="54569" rIns="54569" bIns="54569" numCol="1" anchor="ctr">
              <a:spAutoFit/>
            </a:bodyPr>
            <a:lstStyle/>
            <a:p>
              <a:pPr>
                <a:lnSpc>
                  <a:spcPct val="80000"/>
                </a:lnSpc>
                <a:spcBef>
                  <a:spcPts val="300"/>
                </a:spcBef>
                <a:defRPr sz="1000">
                  <a:solidFill>
                    <a:srgbClr val="00000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lang="en-US" dirty="0" err="1"/>
                <a:t>Bật</a:t>
              </a:r>
              <a:r>
                <a:rPr lang="en-US" dirty="0"/>
                <a:t> </a:t>
              </a:r>
              <a:r>
                <a:rPr lang="en-US" dirty="0" err="1"/>
                <a:t>tại</a:t>
              </a:r>
              <a:r>
                <a:rPr lang="en-US" dirty="0"/>
                <a:t> </a:t>
              </a:r>
              <a:r>
                <a:rPr dirty="0"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Tools &gt; Project Options &gt; Git/SVN</a:t>
              </a:r>
            </a:p>
          </p:txBody>
        </p:sp>
        <p:grpSp>
          <p:nvGrpSpPr>
            <p:cNvPr id="374" name="Group"/>
            <p:cNvGrpSpPr/>
            <p:nvPr/>
          </p:nvGrpSpPr>
          <p:grpSpPr>
            <a:xfrm>
              <a:off x="510002" y="188036"/>
              <a:ext cx="2327451" cy="419769"/>
              <a:chOff x="0" y="32425"/>
              <a:chExt cx="2327450" cy="419767"/>
            </a:xfrm>
          </p:grpSpPr>
          <p:sp>
            <p:nvSpPr>
              <p:cNvPr id="358" name="Added…"/>
              <p:cNvSpPr txBox="1"/>
              <p:nvPr/>
            </p:nvSpPr>
            <p:spPr>
              <a:xfrm>
                <a:off x="0" y="32425"/>
                <a:ext cx="2327450" cy="4197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3" spcCol="58186" anchor="ctr">
                <a:noAutofit/>
              </a:bodyPr>
              <a:lstStyle/>
              <a:p>
                <a:pPr marL="114300" indent="-114300">
                  <a:lnSpc>
                    <a:spcPct val="80000"/>
                  </a:lnSpc>
                  <a:spcBef>
                    <a:spcPts val="0"/>
                  </a:spcBef>
                  <a:buClr>
                    <a:srgbClr val="000000"/>
                  </a:buClr>
                  <a:buSzPct val="100000"/>
                  <a:buChar char="•"/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pPr>
                <a:r>
                  <a:rPr lang="en-US" dirty="0" err="1"/>
                  <a:t>Đã</a:t>
                </a:r>
                <a:r>
                  <a:rPr lang="en-US" dirty="0"/>
                  <a:t> </a:t>
                </a:r>
                <a:r>
                  <a:rPr lang="en-US" dirty="0" err="1"/>
                  <a:t>thêm</a:t>
                </a:r>
                <a:endParaRPr dirty="0"/>
              </a:p>
              <a:p>
                <a:pPr marL="114300" indent="-114300">
                  <a:lnSpc>
                    <a:spcPct val="80000"/>
                  </a:lnSpc>
                  <a:spcBef>
                    <a:spcPts val="0"/>
                  </a:spcBef>
                  <a:buClr>
                    <a:srgbClr val="000000"/>
                  </a:buClr>
                  <a:buSzPct val="100000"/>
                  <a:buChar char="•"/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pPr>
                <a:r>
                  <a:rPr lang="en-US" dirty="0" err="1"/>
                  <a:t>Đã</a:t>
                </a:r>
                <a:r>
                  <a:rPr lang="en-US" dirty="0"/>
                  <a:t> </a:t>
                </a:r>
                <a:r>
                  <a:rPr lang="en-US" dirty="0" err="1"/>
                  <a:t>xóa</a:t>
                </a:r>
                <a:endParaRPr dirty="0"/>
              </a:p>
              <a:p>
                <a:pPr marL="114300" indent="-114300">
                  <a:lnSpc>
                    <a:spcPct val="80000"/>
                  </a:lnSpc>
                  <a:spcBef>
                    <a:spcPts val="0"/>
                  </a:spcBef>
                  <a:buClr>
                    <a:srgbClr val="000000"/>
                  </a:buClr>
                  <a:buSzPct val="100000"/>
                  <a:buChar char="•"/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pPr>
                <a:r>
                  <a:rPr lang="en-US" dirty="0" err="1"/>
                  <a:t>Đã</a:t>
                </a:r>
                <a:r>
                  <a:rPr lang="en-US" dirty="0"/>
                  <a:t> </a:t>
                </a:r>
                <a:r>
                  <a:rPr lang="en-US" dirty="0" err="1"/>
                  <a:t>sửa</a:t>
                </a:r>
                <a:endParaRPr dirty="0"/>
              </a:p>
              <a:p>
                <a:pPr marL="114300" indent="-114300">
                  <a:lnSpc>
                    <a:spcPct val="80000"/>
                  </a:lnSpc>
                  <a:spcBef>
                    <a:spcPts val="0"/>
                  </a:spcBef>
                  <a:buClr>
                    <a:srgbClr val="000000"/>
                  </a:buClr>
                  <a:buSzPct val="100000"/>
                  <a:buChar char="•"/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pPr>
                <a:r>
                  <a:rPr lang="en-US" dirty="0" err="1"/>
                  <a:t>Đã</a:t>
                </a:r>
                <a:r>
                  <a:rPr lang="en-US" dirty="0"/>
                  <a:t> </a:t>
                </a:r>
                <a:r>
                  <a:rPr lang="en-US" dirty="0" err="1"/>
                  <a:t>đổi</a:t>
                </a:r>
                <a:r>
                  <a:rPr lang="en-US" dirty="0"/>
                  <a:t> </a:t>
                </a:r>
                <a:r>
                  <a:rPr lang="en-US" dirty="0" err="1"/>
                  <a:t>tên</a:t>
                </a:r>
                <a:endParaRPr dirty="0"/>
              </a:p>
              <a:p>
                <a:pPr marL="114300" indent="-114300">
                  <a:lnSpc>
                    <a:spcPct val="80000"/>
                  </a:lnSpc>
                  <a:spcBef>
                    <a:spcPts val="0"/>
                  </a:spcBef>
                  <a:buClr>
                    <a:srgbClr val="000000"/>
                  </a:buClr>
                  <a:buSzPct val="100000"/>
                  <a:buChar char="•"/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pPr>
                <a:r>
                  <a:rPr lang="en-US" dirty="0" err="1"/>
                  <a:t>Không</a:t>
                </a:r>
                <a:r>
                  <a:rPr lang="en-US" dirty="0"/>
                  <a:t> </a:t>
                </a:r>
                <a:r>
                  <a:rPr lang="en-US" dirty="0" err="1"/>
                  <a:t>theo</a:t>
                </a:r>
                <a:r>
                  <a:rPr lang="en-US" dirty="0"/>
                  <a:t> </a:t>
                </a:r>
                <a:r>
                  <a:rPr lang="en-US" dirty="0" err="1"/>
                  <a:t>dõi</a:t>
                </a:r>
                <a:endParaRPr lang="en-US" dirty="0"/>
              </a:p>
            </p:txBody>
          </p:sp>
          <p:grpSp>
            <p:nvGrpSpPr>
              <p:cNvPr id="361" name="A"/>
              <p:cNvGrpSpPr/>
              <p:nvPr/>
            </p:nvGrpSpPr>
            <p:grpSpPr>
              <a:xfrm>
                <a:off x="6030" y="101964"/>
                <a:ext cx="104625" cy="127001"/>
                <a:chOff x="0" y="0"/>
                <a:chExt cx="104624" cy="127000"/>
              </a:xfrm>
            </p:grpSpPr>
            <p:sp>
              <p:nvSpPr>
                <p:cNvPr id="359" name="Rounded Rectangle"/>
                <p:cNvSpPr/>
                <p:nvPr/>
              </p:nvSpPr>
              <p:spPr>
                <a:xfrm>
                  <a:off x="0" y="11188"/>
                  <a:ext cx="104625" cy="104625"/>
                </a:xfrm>
                <a:prstGeom prst="roundRect">
                  <a:avLst>
                    <a:gd name="adj" fmla="val 15000"/>
                  </a:avLst>
                </a:prstGeom>
                <a:solidFill>
                  <a:srgbClr val="38D3A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4569" tIns="54569" rIns="54569" bIns="54569" numCol="1" anchor="ctr">
                  <a:noAutofit/>
                </a:bodyPr>
                <a:lstStyle/>
                <a:p>
                  <a:pPr>
                    <a:lnSpc>
                      <a:spcPct val="80000"/>
                    </a:lnSpc>
                    <a:spcBef>
                      <a:spcPts val="0"/>
                    </a:spcBef>
                    <a:defRPr sz="500">
                      <a:solidFill>
                        <a:srgbClr val="000000"/>
                      </a:solidFill>
                      <a:latin typeface="Source Sans Pro Bold"/>
                      <a:ea typeface="Source Sans Pro Bold"/>
                      <a:cs typeface="Source Sans Pro Bold"/>
                      <a:sym typeface="Source Sans Pro Bold"/>
                    </a:defRPr>
                  </a:pPr>
                  <a:endParaRPr/>
                </a:p>
              </p:txBody>
            </p:sp>
            <p:sp>
              <p:nvSpPr>
                <p:cNvPr id="360" name="A"/>
                <p:cNvSpPr txBox="1"/>
                <p:nvPr/>
              </p:nvSpPr>
              <p:spPr>
                <a:xfrm>
                  <a:off x="4595" y="0"/>
                  <a:ext cx="95434" cy="127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>
                    <a:lnSpc>
                      <a:spcPct val="80000"/>
                    </a:lnSpc>
                    <a:spcBef>
                      <a:spcPts val="0"/>
                    </a:spcBef>
                    <a:defRPr sz="500">
                      <a:solidFill>
                        <a:srgbClr val="000000"/>
                      </a:solidFill>
                      <a:latin typeface="Source Sans Pro Bold"/>
                      <a:ea typeface="Source Sans Pro Bold"/>
                      <a:cs typeface="Source Sans Pro Bold"/>
                      <a:sym typeface="Source Sans Pro Bold"/>
                    </a:defRPr>
                  </a:lvl1pPr>
                </a:lstStyle>
                <a:p>
                  <a:r>
                    <a:t>A</a:t>
                  </a:r>
                </a:p>
              </p:txBody>
            </p:sp>
          </p:grpSp>
          <p:grpSp>
            <p:nvGrpSpPr>
              <p:cNvPr id="364" name="D"/>
              <p:cNvGrpSpPr/>
              <p:nvPr/>
            </p:nvGrpSpPr>
            <p:grpSpPr>
              <a:xfrm>
                <a:off x="6030" y="241602"/>
                <a:ext cx="104625" cy="127001"/>
                <a:chOff x="0" y="0"/>
                <a:chExt cx="104624" cy="127000"/>
              </a:xfrm>
            </p:grpSpPr>
            <p:sp>
              <p:nvSpPr>
                <p:cNvPr id="362" name="Rounded Rectangle"/>
                <p:cNvSpPr/>
                <p:nvPr/>
              </p:nvSpPr>
              <p:spPr>
                <a:xfrm>
                  <a:off x="0" y="11188"/>
                  <a:ext cx="104625" cy="104625"/>
                </a:xfrm>
                <a:prstGeom prst="roundRect">
                  <a:avLst>
                    <a:gd name="adj" fmla="val 15000"/>
                  </a:avLst>
                </a:prstGeom>
                <a:solidFill>
                  <a:srgbClr val="FF26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4569" tIns="54569" rIns="54569" bIns="54569" numCol="1" anchor="ctr">
                  <a:noAutofit/>
                </a:bodyPr>
                <a:lstStyle/>
                <a:p>
                  <a:pPr>
                    <a:lnSpc>
                      <a:spcPct val="80000"/>
                    </a:lnSpc>
                    <a:spcBef>
                      <a:spcPts val="0"/>
                    </a:spcBef>
                    <a:defRPr sz="500">
                      <a:solidFill>
                        <a:srgbClr val="000000"/>
                      </a:solidFill>
                      <a:latin typeface="Source Sans Pro Bold"/>
                      <a:ea typeface="Source Sans Pro Bold"/>
                      <a:cs typeface="Source Sans Pro Bold"/>
                      <a:sym typeface="Source Sans Pro Bold"/>
                    </a:defRPr>
                  </a:pPr>
                  <a:endParaRPr/>
                </a:p>
              </p:txBody>
            </p:sp>
            <p:sp>
              <p:nvSpPr>
                <p:cNvPr id="363" name="D"/>
                <p:cNvSpPr txBox="1"/>
                <p:nvPr/>
              </p:nvSpPr>
              <p:spPr>
                <a:xfrm>
                  <a:off x="4595" y="0"/>
                  <a:ext cx="95434" cy="127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>
                    <a:lnSpc>
                      <a:spcPct val="80000"/>
                    </a:lnSpc>
                    <a:spcBef>
                      <a:spcPts val="0"/>
                    </a:spcBef>
                    <a:defRPr sz="500">
                      <a:solidFill>
                        <a:srgbClr val="000000"/>
                      </a:solidFill>
                      <a:latin typeface="Source Sans Pro Bold"/>
                      <a:ea typeface="Source Sans Pro Bold"/>
                      <a:cs typeface="Source Sans Pro Bold"/>
                      <a:sym typeface="Source Sans Pro Bold"/>
                    </a:defRPr>
                  </a:lvl1pPr>
                </a:lstStyle>
                <a:p>
                  <a:r>
                    <a:t>D</a:t>
                  </a:r>
                </a:p>
              </p:txBody>
            </p:sp>
          </p:grpSp>
          <p:grpSp>
            <p:nvGrpSpPr>
              <p:cNvPr id="367" name="M"/>
              <p:cNvGrpSpPr/>
              <p:nvPr/>
            </p:nvGrpSpPr>
            <p:grpSpPr>
              <a:xfrm>
                <a:off x="784873" y="101964"/>
                <a:ext cx="104625" cy="127001"/>
                <a:chOff x="0" y="0"/>
                <a:chExt cx="104623" cy="127000"/>
              </a:xfrm>
            </p:grpSpPr>
            <p:sp>
              <p:nvSpPr>
                <p:cNvPr id="365" name="Rounded Rectangle"/>
                <p:cNvSpPr/>
                <p:nvPr/>
              </p:nvSpPr>
              <p:spPr>
                <a:xfrm>
                  <a:off x="0" y="11188"/>
                  <a:ext cx="104624" cy="104625"/>
                </a:xfrm>
                <a:prstGeom prst="roundRect">
                  <a:avLst>
                    <a:gd name="adj" fmla="val 15000"/>
                  </a:avLst>
                </a:prstGeom>
                <a:solidFill>
                  <a:srgbClr val="417D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4569" tIns="54569" rIns="54569" bIns="54569" numCol="1" anchor="ctr">
                  <a:noAutofit/>
                </a:bodyPr>
                <a:lstStyle/>
                <a:p>
                  <a:pPr>
                    <a:lnSpc>
                      <a:spcPct val="80000"/>
                    </a:lnSpc>
                    <a:spcBef>
                      <a:spcPts val="0"/>
                    </a:spcBef>
                    <a:defRPr sz="500">
                      <a:solidFill>
                        <a:srgbClr val="000000"/>
                      </a:solidFill>
                      <a:latin typeface="Source Sans Pro Bold"/>
                      <a:ea typeface="Source Sans Pro Bold"/>
                      <a:cs typeface="Source Sans Pro Bold"/>
                      <a:sym typeface="Source Sans Pro Bold"/>
                    </a:defRPr>
                  </a:pPr>
                  <a:endParaRPr/>
                </a:p>
              </p:txBody>
            </p:sp>
            <p:sp>
              <p:nvSpPr>
                <p:cNvPr id="366" name="M"/>
                <p:cNvSpPr txBox="1"/>
                <p:nvPr/>
              </p:nvSpPr>
              <p:spPr>
                <a:xfrm>
                  <a:off x="4595" y="0"/>
                  <a:ext cx="95433" cy="127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>
                    <a:lnSpc>
                      <a:spcPct val="80000"/>
                    </a:lnSpc>
                    <a:spcBef>
                      <a:spcPts val="0"/>
                    </a:spcBef>
                    <a:defRPr sz="500">
                      <a:solidFill>
                        <a:srgbClr val="000000"/>
                      </a:solidFill>
                      <a:latin typeface="Source Sans Pro Bold"/>
                      <a:ea typeface="Source Sans Pro Bold"/>
                      <a:cs typeface="Source Sans Pro Bold"/>
                      <a:sym typeface="Source Sans Pro Bold"/>
                    </a:defRPr>
                  </a:lvl1pPr>
                </a:lstStyle>
                <a:p>
                  <a:r>
                    <a:t>M</a:t>
                  </a:r>
                </a:p>
              </p:txBody>
            </p:sp>
          </p:grpSp>
          <p:grpSp>
            <p:nvGrpSpPr>
              <p:cNvPr id="370" name="R"/>
              <p:cNvGrpSpPr/>
              <p:nvPr/>
            </p:nvGrpSpPr>
            <p:grpSpPr>
              <a:xfrm>
                <a:off x="784873" y="241602"/>
                <a:ext cx="104625" cy="127001"/>
                <a:chOff x="0" y="0"/>
                <a:chExt cx="104623" cy="127000"/>
              </a:xfrm>
            </p:grpSpPr>
            <p:sp>
              <p:nvSpPr>
                <p:cNvPr id="368" name="Rounded Rectangle"/>
                <p:cNvSpPr/>
                <p:nvPr/>
              </p:nvSpPr>
              <p:spPr>
                <a:xfrm>
                  <a:off x="0" y="11188"/>
                  <a:ext cx="104624" cy="104625"/>
                </a:xfrm>
                <a:prstGeom prst="roundRect">
                  <a:avLst>
                    <a:gd name="adj" fmla="val 15000"/>
                  </a:avLst>
                </a:prstGeom>
                <a:solidFill>
                  <a:srgbClr val="AB27A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4569" tIns="54569" rIns="54569" bIns="54569" numCol="1" anchor="ctr">
                  <a:noAutofit/>
                </a:bodyPr>
                <a:lstStyle/>
                <a:p>
                  <a:pPr>
                    <a:lnSpc>
                      <a:spcPct val="80000"/>
                    </a:lnSpc>
                    <a:spcBef>
                      <a:spcPts val="0"/>
                    </a:spcBef>
                    <a:defRPr sz="500">
                      <a:solidFill>
                        <a:srgbClr val="000000"/>
                      </a:solidFill>
                      <a:latin typeface="Source Sans Pro Bold"/>
                      <a:ea typeface="Source Sans Pro Bold"/>
                      <a:cs typeface="Source Sans Pro Bold"/>
                      <a:sym typeface="Source Sans Pro Bold"/>
                    </a:defRPr>
                  </a:pPr>
                  <a:endParaRPr/>
                </a:p>
              </p:txBody>
            </p:sp>
            <p:sp>
              <p:nvSpPr>
                <p:cNvPr id="369" name="R"/>
                <p:cNvSpPr txBox="1"/>
                <p:nvPr/>
              </p:nvSpPr>
              <p:spPr>
                <a:xfrm>
                  <a:off x="4595" y="0"/>
                  <a:ext cx="95433" cy="127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>
                    <a:lnSpc>
                      <a:spcPct val="80000"/>
                    </a:lnSpc>
                    <a:spcBef>
                      <a:spcPts val="0"/>
                    </a:spcBef>
                    <a:defRPr sz="500">
                      <a:solidFill>
                        <a:srgbClr val="000000"/>
                      </a:solidFill>
                      <a:latin typeface="Source Sans Pro Bold"/>
                      <a:ea typeface="Source Sans Pro Bold"/>
                      <a:cs typeface="Source Sans Pro Bold"/>
                      <a:sym typeface="Source Sans Pro Bold"/>
                    </a:defRPr>
                  </a:lvl1pPr>
                </a:lstStyle>
                <a:p>
                  <a:r>
                    <a:t>R</a:t>
                  </a:r>
                </a:p>
              </p:txBody>
            </p:sp>
          </p:grpSp>
          <p:grpSp>
            <p:nvGrpSpPr>
              <p:cNvPr id="373" name="?"/>
              <p:cNvGrpSpPr/>
              <p:nvPr/>
            </p:nvGrpSpPr>
            <p:grpSpPr>
              <a:xfrm>
                <a:off x="1576417" y="146383"/>
                <a:ext cx="104624" cy="127001"/>
                <a:chOff x="0" y="0"/>
                <a:chExt cx="104623" cy="127000"/>
              </a:xfrm>
            </p:grpSpPr>
            <p:sp>
              <p:nvSpPr>
                <p:cNvPr id="371" name="Rounded Rectangle"/>
                <p:cNvSpPr/>
                <p:nvPr/>
              </p:nvSpPr>
              <p:spPr>
                <a:xfrm>
                  <a:off x="0" y="11188"/>
                  <a:ext cx="104624" cy="104625"/>
                </a:xfrm>
                <a:prstGeom prst="roundRect">
                  <a:avLst>
                    <a:gd name="adj" fmla="val 15000"/>
                  </a:avLst>
                </a:prstGeom>
                <a:solidFill>
                  <a:srgbClr val="FFD3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4569" tIns="54569" rIns="54569" bIns="54569" numCol="1" anchor="ctr">
                  <a:noAutofit/>
                </a:bodyPr>
                <a:lstStyle/>
                <a:p>
                  <a:pPr>
                    <a:lnSpc>
                      <a:spcPct val="80000"/>
                    </a:lnSpc>
                    <a:spcBef>
                      <a:spcPts val="0"/>
                    </a:spcBef>
                    <a:defRPr sz="500">
                      <a:solidFill>
                        <a:srgbClr val="000000"/>
                      </a:solidFill>
                      <a:latin typeface="Source Sans Pro Bold"/>
                      <a:ea typeface="Source Sans Pro Bold"/>
                      <a:cs typeface="Source Sans Pro Bold"/>
                      <a:sym typeface="Source Sans Pro Bold"/>
                    </a:defRPr>
                  </a:pPr>
                  <a:endParaRPr/>
                </a:p>
              </p:txBody>
            </p:sp>
            <p:sp>
              <p:nvSpPr>
                <p:cNvPr id="372" name="?"/>
                <p:cNvSpPr txBox="1"/>
                <p:nvPr/>
              </p:nvSpPr>
              <p:spPr>
                <a:xfrm>
                  <a:off x="4595" y="0"/>
                  <a:ext cx="95433" cy="127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>
                    <a:lnSpc>
                      <a:spcPct val="80000"/>
                    </a:lnSpc>
                    <a:spcBef>
                      <a:spcPts val="0"/>
                    </a:spcBef>
                    <a:defRPr sz="500">
                      <a:solidFill>
                        <a:srgbClr val="000000"/>
                      </a:solidFill>
                      <a:latin typeface="Source Sans Pro Bold"/>
                      <a:ea typeface="Source Sans Pro Bold"/>
                      <a:cs typeface="Source Sans Pro Bold"/>
                      <a:sym typeface="Source Sans Pro Bold"/>
                    </a:defRPr>
                  </a:lvl1pPr>
                </a:lstStyle>
                <a:p>
                  <a:r>
                    <a:t>?</a:t>
                  </a:r>
                </a:p>
              </p:txBody>
            </p:sp>
          </p:grpSp>
        </p:grpSp>
        <p:grpSp>
          <p:nvGrpSpPr>
            <p:cNvPr id="392" name="Group"/>
            <p:cNvGrpSpPr/>
            <p:nvPr/>
          </p:nvGrpSpPr>
          <p:grpSpPr>
            <a:xfrm>
              <a:off x="25353" y="532994"/>
              <a:ext cx="2952659" cy="2079715"/>
              <a:chOff x="0" y="-25508"/>
              <a:chExt cx="2952657" cy="2079713"/>
            </a:xfrm>
          </p:grpSpPr>
          <p:pic>
            <p:nvPicPr>
              <p:cNvPr id="375" name="Image" descr="Image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9451" y="1187097"/>
                <a:ext cx="2882906" cy="867108"/>
              </a:xfrm>
              <a:prstGeom prst="rect">
                <a:avLst/>
              </a:prstGeom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</p:pic>
          <p:sp>
            <p:nvSpPr>
              <p:cNvPr id="376" name="Stage files:"/>
              <p:cNvSpPr txBox="1"/>
              <p:nvPr/>
            </p:nvSpPr>
            <p:spPr>
              <a:xfrm>
                <a:off x="0" y="-25508"/>
                <a:ext cx="486022" cy="4821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 err="1"/>
                  <a:t>Trạng</a:t>
                </a:r>
                <a:r>
                  <a:rPr lang="en-US" dirty="0"/>
                  <a:t> </a:t>
                </a:r>
                <a:r>
                  <a:rPr lang="en-US" dirty="0" err="1"/>
                  <a:t>thái</a:t>
                </a:r>
                <a:r>
                  <a:rPr lang="en-US" dirty="0"/>
                  <a:t> </a:t>
                </a:r>
                <a:r>
                  <a:rPr lang="en-US" dirty="0" err="1"/>
                  <a:t>tệp</a:t>
                </a:r>
                <a:r>
                  <a:rPr dirty="0"/>
                  <a:t>:</a:t>
                </a:r>
              </a:p>
            </p:txBody>
          </p:sp>
          <p:sp>
            <p:nvSpPr>
              <p:cNvPr id="377" name="Show file diff to view file differences"/>
              <p:cNvSpPr txBox="1"/>
              <p:nvPr/>
            </p:nvSpPr>
            <p:spPr>
              <a:xfrm>
                <a:off x="116407" y="960130"/>
                <a:ext cx="2803551" cy="2359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 err="1"/>
                  <a:t>Hiển</a:t>
                </a:r>
                <a:r>
                  <a:rPr lang="en-US" dirty="0"/>
                  <a:t> </a:t>
                </a:r>
                <a:r>
                  <a:rPr lang="en-US" dirty="0" err="1"/>
                  <a:t>thị</a:t>
                </a:r>
                <a:r>
                  <a:rPr dirty="0"/>
                  <a:t> </a:t>
                </a:r>
                <a:r>
                  <a:rPr lang="en-US" dirty="0"/>
                  <a:t>"</a:t>
                </a:r>
                <a:r>
                  <a:rPr dirty="0"/>
                  <a:t>file diff</a:t>
                </a:r>
                <a:r>
                  <a:rPr lang="en-US" dirty="0"/>
                  <a:t>"</a:t>
                </a:r>
                <a:r>
                  <a:rPr dirty="0"/>
                  <a:t> </a:t>
                </a:r>
                <a:r>
                  <a:rPr lang="en-US" dirty="0" err="1"/>
                  <a:t>để</a:t>
                </a:r>
                <a:r>
                  <a:rPr lang="en-US" dirty="0"/>
                  <a:t> </a:t>
                </a:r>
                <a:r>
                  <a:rPr lang="en-US" dirty="0" err="1"/>
                  <a:t>xem</a:t>
                </a:r>
                <a:r>
                  <a:rPr lang="en-US" dirty="0"/>
                  <a:t> </a:t>
                </a:r>
                <a:r>
                  <a:rPr lang="en-US" dirty="0" err="1"/>
                  <a:t>sự</a:t>
                </a:r>
                <a:r>
                  <a:rPr lang="en-US" dirty="0"/>
                  <a:t> </a:t>
                </a:r>
                <a:r>
                  <a:rPr lang="en-US" dirty="0" err="1"/>
                  <a:t>khác</a:t>
                </a:r>
                <a:r>
                  <a:rPr lang="en-US" dirty="0"/>
                  <a:t> </a:t>
                </a:r>
                <a:r>
                  <a:rPr lang="en-US" dirty="0" err="1"/>
                  <a:t>biệt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tệp</a:t>
                </a:r>
                <a:endParaRPr dirty="0"/>
              </a:p>
            </p:txBody>
          </p:sp>
          <p:sp>
            <p:nvSpPr>
              <p:cNvPr id="378" name="Current branch"/>
              <p:cNvSpPr txBox="1"/>
              <p:nvPr/>
            </p:nvSpPr>
            <p:spPr>
              <a:xfrm>
                <a:off x="2221551" y="24607"/>
                <a:ext cx="504492" cy="3590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 err="1"/>
                  <a:t>Nhánh</a:t>
                </a:r>
                <a:r>
                  <a:rPr lang="en-US" dirty="0"/>
                  <a:t> </a:t>
                </a:r>
                <a:r>
                  <a:rPr lang="en-US" dirty="0" err="1"/>
                  <a:t>hiện</a:t>
                </a:r>
                <a:r>
                  <a:rPr lang="en-US" dirty="0"/>
                  <a:t> </a:t>
                </a:r>
                <a:r>
                  <a:rPr lang="en-US" dirty="0" err="1"/>
                  <a:t>tại</a:t>
                </a:r>
                <a:endParaRPr dirty="0"/>
              </a:p>
            </p:txBody>
          </p:sp>
          <p:pic>
            <p:nvPicPr>
              <p:cNvPr id="379" name="Image" descr="Image"/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451" y="441418"/>
                <a:ext cx="2882906" cy="506257"/>
              </a:xfrm>
              <a:prstGeom prst="rect">
                <a:avLst/>
              </a:prstGeom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</p:pic>
          <p:sp>
            <p:nvSpPr>
              <p:cNvPr id="380" name="Line"/>
              <p:cNvSpPr/>
              <p:nvPr/>
            </p:nvSpPr>
            <p:spPr>
              <a:xfrm flipH="1" flipV="1">
                <a:off x="243008" y="623310"/>
                <a:ext cx="4" cy="36107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81" name="Line"/>
              <p:cNvSpPr/>
              <p:nvPr/>
            </p:nvSpPr>
            <p:spPr>
              <a:xfrm flipV="1">
                <a:off x="165543" y="377627"/>
                <a:ext cx="6471" cy="379897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82" name="Commit staged files"/>
              <p:cNvSpPr txBox="1"/>
              <p:nvPr/>
            </p:nvSpPr>
            <p:spPr>
              <a:xfrm>
                <a:off x="369178" y="65292"/>
                <a:ext cx="799388" cy="3590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 err="1"/>
                  <a:t>Tệp</a:t>
                </a:r>
                <a:r>
                  <a:rPr lang="en-US" dirty="0"/>
                  <a:t> ở </a:t>
                </a:r>
                <a:r>
                  <a:rPr lang="en-US" dirty="0" err="1"/>
                  <a:t>trạng</a:t>
                </a:r>
                <a:r>
                  <a:rPr lang="en-US" dirty="0"/>
                  <a:t> </a:t>
                </a:r>
                <a:r>
                  <a:rPr lang="en-US" dirty="0" err="1"/>
                  <a:t>thái</a:t>
                </a:r>
                <a:r>
                  <a:rPr lang="en-US" dirty="0"/>
                  <a:t> </a:t>
                </a:r>
                <a:r>
                  <a:rPr dirty="0"/>
                  <a:t>Commit</a:t>
                </a:r>
              </a:p>
            </p:txBody>
          </p:sp>
          <p:sp>
            <p:nvSpPr>
              <p:cNvPr id="383" name="Line"/>
              <p:cNvSpPr/>
              <p:nvPr/>
            </p:nvSpPr>
            <p:spPr>
              <a:xfrm flipH="1">
                <a:off x="522934" y="379598"/>
                <a:ext cx="84880" cy="19077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84" name="Push/Pull  to remote"/>
              <p:cNvSpPr txBox="1"/>
              <p:nvPr/>
            </p:nvSpPr>
            <p:spPr>
              <a:xfrm>
                <a:off x="1072048" y="22447"/>
                <a:ext cx="772229" cy="3590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dirty="0"/>
                  <a:t>Push/Pull  </a:t>
                </a:r>
                <a:r>
                  <a:rPr lang="en-US" dirty="0" err="1"/>
                  <a:t>đến</a:t>
                </a:r>
                <a:r>
                  <a:rPr lang="en-US" dirty="0"/>
                  <a:t> </a:t>
                </a:r>
                <a:r>
                  <a:rPr lang="en-US" dirty="0" err="1"/>
                  <a:t>máy</a:t>
                </a:r>
                <a:r>
                  <a:rPr lang="en-US" dirty="0"/>
                  <a:t> </a:t>
                </a:r>
                <a:r>
                  <a:rPr lang="en-US" dirty="0" err="1"/>
                  <a:t>chủ</a:t>
                </a:r>
                <a:endParaRPr dirty="0"/>
              </a:p>
            </p:txBody>
          </p:sp>
          <p:sp>
            <p:nvSpPr>
              <p:cNvPr id="385" name="Line"/>
              <p:cNvSpPr/>
              <p:nvPr/>
            </p:nvSpPr>
            <p:spPr>
              <a:xfrm flipH="1">
                <a:off x="947419" y="352967"/>
                <a:ext cx="368325" cy="215959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86" name="View History"/>
              <p:cNvSpPr txBox="1"/>
              <p:nvPr/>
            </p:nvSpPr>
            <p:spPr>
              <a:xfrm>
                <a:off x="1820373" y="36032"/>
                <a:ext cx="504491" cy="3590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 err="1"/>
                  <a:t>Xem</a:t>
                </a:r>
                <a:r>
                  <a:rPr lang="en-US" dirty="0"/>
                  <a:t> </a:t>
                </a:r>
                <a:r>
                  <a:rPr lang="en-US" dirty="0" err="1"/>
                  <a:t>lịch</a:t>
                </a:r>
                <a:r>
                  <a:rPr lang="en-US" dirty="0"/>
                  <a:t> </a:t>
                </a:r>
                <a:r>
                  <a:rPr lang="en-US" dirty="0" err="1"/>
                  <a:t>sử</a:t>
                </a:r>
                <a:endParaRPr dirty="0"/>
              </a:p>
            </p:txBody>
          </p:sp>
          <p:sp>
            <p:nvSpPr>
              <p:cNvPr id="387" name="Line"/>
              <p:cNvSpPr/>
              <p:nvPr/>
            </p:nvSpPr>
            <p:spPr>
              <a:xfrm flipH="1">
                <a:off x="1250472" y="364223"/>
                <a:ext cx="687490" cy="21884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88" name="Line"/>
              <p:cNvSpPr/>
              <p:nvPr/>
            </p:nvSpPr>
            <p:spPr>
              <a:xfrm flipV="1">
                <a:off x="2452813" y="356242"/>
                <a:ext cx="2780" cy="214129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89" name="Line"/>
              <p:cNvSpPr/>
              <p:nvPr/>
            </p:nvSpPr>
            <p:spPr>
              <a:xfrm>
                <a:off x="1432506" y="670812"/>
                <a:ext cx="96795" cy="120055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90" name="Open shell to type commands"/>
              <p:cNvSpPr txBox="1"/>
              <p:nvPr/>
            </p:nvSpPr>
            <p:spPr>
              <a:xfrm>
                <a:off x="976051" y="736910"/>
                <a:ext cx="1976606" cy="2359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4569" tIns="54569" rIns="54569" bIns="54569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300"/>
                  </a:spcBef>
                  <a:defRPr sz="10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rPr lang="en-US" dirty="0" err="1"/>
                  <a:t>Mở</a:t>
                </a:r>
                <a:r>
                  <a:rPr lang="en-US" dirty="0"/>
                  <a:t> </a:t>
                </a:r>
                <a:r>
                  <a:rPr lang="en-US" dirty="0" err="1"/>
                  <a:t>cửa</a:t>
                </a:r>
                <a:r>
                  <a:rPr lang="en-US" dirty="0"/>
                  <a:t> </a:t>
                </a:r>
                <a:r>
                  <a:rPr lang="en-US" dirty="0" err="1"/>
                  <a:t>sổ</a:t>
                </a:r>
                <a:r>
                  <a:rPr lang="en-US" dirty="0"/>
                  <a:t> </a:t>
                </a:r>
                <a:r>
                  <a:rPr lang="en-US" dirty="0" err="1"/>
                  <a:t>dòng</a:t>
                </a:r>
                <a:r>
                  <a:rPr lang="en-US" dirty="0"/>
                  <a:t> </a:t>
                </a:r>
                <a:r>
                  <a:rPr lang="en-US" dirty="0" err="1"/>
                  <a:t>lệnh</a:t>
                </a:r>
                <a:r>
                  <a:rPr lang="en-US" dirty="0"/>
                  <a:t> </a:t>
                </a:r>
                <a:r>
                  <a:rPr lang="en-US" dirty="0" err="1"/>
                  <a:t>để</a:t>
                </a:r>
                <a:r>
                  <a:rPr lang="en-US" dirty="0"/>
                  <a:t> </a:t>
                </a:r>
                <a:r>
                  <a:rPr lang="en-US" dirty="0" err="1"/>
                  <a:t>nhập</a:t>
                </a:r>
                <a:r>
                  <a:rPr lang="en-US" dirty="0"/>
                  <a:t> </a:t>
                </a:r>
                <a:r>
                  <a:rPr lang="en-US" dirty="0" err="1"/>
                  <a:t>lệnh</a:t>
                </a:r>
                <a:endParaRPr dirty="0"/>
              </a:p>
            </p:txBody>
          </p:sp>
          <p:sp>
            <p:nvSpPr>
              <p:cNvPr id="391" name="Line"/>
              <p:cNvSpPr/>
              <p:nvPr/>
            </p:nvSpPr>
            <p:spPr>
              <a:xfrm flipH="1" flipV="1">
                <a:off x="1912377" y="1140101"/>
                <a:ext cx="4" cy="78283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394" name="Line"/>
          <p:cNvSpPr/>
          <p:nvPr/>
        </p:nvSpPr>
        <p:spPr>
          <a:xfrm>
            <a:off x="10521908" y="1104900"/>
            <a:ext cx="1078194" cy="0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95" name="Version…"/>
          <p:cNvSpPr txBox="1"/>
          <p:nvPr/>
        </p:nvSpPr>
        <p:spPr>
          <a:xfrm>
            <a:off x="10516444" y="1162121"/>
            <a:ext cx="1620943" cy="622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1">
              <a:lnSpc>
                <a:spcPct val="80000"/>
              </a:lnSpc>
              <a:spcBef>
                <a:spcPts val="0"/>
              </a:spcBef>
              <a:defRPr sz="2500">
                <a:solidFill>
                  <a:srgbClr val="628DB5"/>
                </a:solidFill>
              </a:defRPr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dirty="0"/>
          </a:p>
        </p:txBody>
      </p:sp>
      <p:sp>
        <p:nvSpPr>
          <p:cNvPr id="396" name="Line"/>
          <p:cNvSpPr/>
          <p:nvPr/>
        </p:nvSpPr>
        <p:spPr>
          <a:xfrm>
            <a:off x="314002" y="6581775"/>
            <a:ext cx="3087757" cy="0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97" name="Package Development"/>
          <p:cNvSpPr txBox="1"/>
          <p:nvPr/>
        </p:nvSpPr>
        <p:spPr>
          <a:xfrm>
            <a:off x="306209" y="6630853"/>
            <a:ext cx="2423740" cy="31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>
              <a:lnSpc>
                <a:spcPct val="80000"/>
              </a:lnSpc>
              <a:spcBef>
                <a:spcPts val="0"/>
              </a:spcBef>
              <a:defRPr sz="2500">
                <a:solidFill>
                  <a:srgbClr val="628DB5"/>
                </a:solidFill>
              </a:defRPr>
            </a:pP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dirty="0"/>
              <a:t>Package</a:t>
            </a:r>
          </a:p>
        </p:txBody>
      </p:sp>
      <p:sp>
        <p:nvSpPr>
          <p:cNvPr id="398" name="Roxygen guide at Help &gt; Roxygen Quick Reference…"/>
          <p:cNvSpPr txBox="1"/>
          <p:nvPr/>
        </p:nvSpPr>
        <p:spPr>
          <a:xfrm>
            <a:off x="265857" y="7653778"/>
            <a:ext cx="3417651" cy="48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69" tIns="54569" rIns="54569" bIns="54569" anchor="ctr">
            <a:spAutoFit/>
          </a:bodyPr>
          <a:lstStyle/>
          <a:p>
            <a:pPr>
              <a:spcBef>
                <a:spcPts val="5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dirty="0" err="1"/>
              <a:t>Roxygen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dirty="0"/>
              <a:t> </a:t>
            </a:r>
            <a:r>
              <a:rPr dirty="0">
                <a:latin typeface="Source Sans Pro Bold"/>
                <a:ea typeface="Source Sans Pro Bold"/>
                <a:cs typeface="Source Sans Pro Bold"/>
                <a:sym typeface="Source Sans Pro Bold"/>
              </a:rPr>
              <a:t>Help &gt; </a:t>
            </a:r>
            <a:r>
              <a:rPr dirty="0" err="1">
                <a:latin typeface="Source Sans Pro Bold"/>
                <a:ea typeface="Source Sans Pro Bold"/>
                <a:cs typeface="Source Sans Pro Bold"/>
                <a:sym typeface="Source Sans Pro Bold"/>
              </a:rPr>
              <a:t>Roxygen</a:t>
            </a:r>
            <a:r>
              <a:rPr dirty="0">
                <a:latin typeface="Source Sans Pro Bold"/>
                <a:ea typeface="Source Sans Pro Bold"/>
                <a:cs typeface="Source Sans Pro Bold"/>
                <a:sym typeface="Source Sans Pro Bold"/>
              </a:rPr>
              <a:t> Quick Reference </a:t>
            </a:r>
          </a:p>
          <a:p>
            <a:pPr>
              <a:spcBef>
                <a:spcPts val="5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dirty="0"/>
              <a:t>package </a:t>
            </a:r>
            <a:r>
              <a:rPr lang="en-US" dirty="0" err="1"/>
              <a:t>tại</a:t>
            </a:r>
            <a:r>
              <a:rPr dirty="0"/>
              <a:t> </a:t>
            </a:r>
            <a:r>
              <a:rPr dirty="0">
                <a:latin typeface="Source Sans Pro Bold"/>
                <a:ea typeface="Source Sans Pro Bold"/>
                <a:cs typeface="Source Sans Pro Bold"/>
                <a:sym typeface="Source Sans Pro Bold"/>
              </a:rPr>
              <a:t>Build Tab</a:t>
            </a:r>
          </a:p>
        </p:txBody>
      </p:sp>
      <p:sp>
        <p:nvSpPr>
          <p:cNvPr id="399" name="Create a new package with File &gt; New Project &gt; New Directory &gt; R Package…"/>
          <p:cNvSpPr txBox="1"/>
          <p:nvPr/>
        </p:nvSpPr>
        <p:spPr>
          <a:xfrm>
            <a:off x="712823" y="6965681"/>
            <a:ext cx="2724262" cy="669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package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bằng</a:t>
            </a:r>
            <a:br>
              <a:rPr dirty="0"/>
            </a:br>
            <a:r>
              <a:rPr dirty="0">
                <a:latin typeface="Source Sans Pro Bold"/>
                <a:ea typeface="Source Sans Pro Bold"/>
                <a:cs typeface="Source Sans Pro Bold"/>
                <a:sym typeface="Source Sans Pro Bold"/>
              </a:rPr>
              <a:t>File &gt; New Project &gt; New Directory &gt; R Package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dirty="0" err="1"/>
              <a:t>Bật</a:t>
            </a:r>
            <a:r>
              <a:rPr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dirty="0" err="1"/>
              <a:t>roxygen</a:t>
            </a:r>
            <a:r>
              <a:rPr dirty="0"/>
              <a:t> </a:t>
            </a:r>
            <a:r>
              <a:rPr lang="en-US" dirty="0" err="1"/>
              <a:t>bằng</a:t>
            </a:r>
            <a:br>
              <a:rPr dirty="0"/>
            </a:br>
            <a:r>
              <a:rPr dirty="0">
                <a:latin typeface="Source Sans Pro Bold"/>
                <a:ea typeface="Source Sans Pro Bold"/>
                <a:cs typeface="Source Sans Pro Bold"/>
                <a:sym typeface="Source Sans Pro Bold"/>
              </a:rPr>
              <a:t>Tools &gt; Project Options &gt; Build Tools</a:t>
            </a:r>
          </a:p>
        </p:txBody>
      </p:sp>
      <p:grpSp>
        <p:nvGrpSpPr>
          <p:cNvPr id="414" name="Group"/>
          <p:cNvGrpSpPr/>
          <p:nvPr/>
        </p:nvGrpSpPr>
        <p:grpSpPr>
          <a:xfrm>
            <a:off x="438148" y="8101662"/>
            <a:ext cx="3004585" cy="1706303"/>
            <a:chOff x="0" y="-34422"/>
            <a:chExt cx="3004583" cy="1706302"/>
          </a:xfrm>
        </p:grpSpPr>
        <p:pic>
          <p:nvPicPr>
            <p:cNvPr id="400" name="Image" descr="Image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0" y="406286"/>
              <a:ext cx="2882902" cy="1230097"/>
            </a:xfrm>
            <a:prstGeom prst="rect">
              <a:avLst/>
            </a:prstGeom>
            <a:ln w="6350" cap="flat">
              <a:solidFill>
                <a:srgbClr val="767C85"/>
              </a:solidFill>
              <a:prstDash val="solid"/>
              <a:miter lim="400000"/>
            </a:ln>
            <a:effectLst/>
          </p:spPr>
        </p:pic>
        <p:sp>
          <p:nvSpPr>
            <p:cNvPr id="401" name="Install package and restart R"/>
            <p:cNvSpPr txBox="1"/>
            <p:nvPr/>
          </p:nvSpPr>
          <p:spPr>
            <a:xfrm>
              <a:off x="39157" y="-34422"/>
              <a:ext cx="917235" cy="482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69" tIns="54569" rIns="54569" bIns="54569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defRPr sz="1000">
                  <a:solidFill>
                    <a:srgbClr val="00000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rPr lang="en-US" dirty="0" err="1"/>
                <a:t>Cài</a:t>
              </a:r>
              <a:r>
                <a:rPr lang="en-US" dirty="0"/>
                <a:t> </a:t>
              </a:r>
              <a:r>
                <a:rPr lang="en-US" dirty="0" err="1"/>
                <a:t>đặt</a:t>
              </a:r>
              <a:r>
                <a:rPr dirty="0"/>
                <a:t> package </a:t>
              </a:r>
              <a:r>
                <a:rPr lang="en-US" dirty="0" err="1"/>
                <a:t>và</a:t>
              </a:r>
              <a:r>
                <a:rPr lang="en-US" dirty="0"/>
                <a:t> </a:t>
              </a:r>
              <a:r>
                <a:rPr lang="en-US" dirty="0" err="1"/>
                <a:t>khởi</a:t>
              </a:r>
              <a:r>
                <a:rPr lang="en-US" dirty="0"/>
                <a:t> </a:t>
              </a:r>
              <a:r>
                <a:rPr lang="en-US" dirty="0" err="1"/>
                <a:t>động</a:t>
              </a:r>
              <a:r>
                <a:rPr lang="en-US" dirty="0"/>
                <a:t> </a:t>
              </a:r>
              <a:r>
                <a:rPr lang="en-US" dirty="0" err="1"/>
                <a:t>lại</a:t>
              </a:r>
              <a:r>
                <a:rPr dirty="0"/>
                <a:t> R</a:t>
              </a:r>
            </a:p>
          </p:txBody>
        </p:sp>
        <p:sp>
          <p:nvSpPr>
            <p:cNvPr id="402" name="Run R CMD check"/>
            <p:cNvSpPr txBox="1"/>
            <p:nvPr/>
          </p:nvSpPr>
          <p:spPr>
            <a:xfrm>
              <a:off x="39157" y="755730"/>
              <a:ext cx="672411" cy="35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69" tIns="54569" rIns="54569" bIns="54569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defRPr sz="1000">
                  <a:solidFill>
                    <a:srgbClr val="00000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rPr lang="en-US" dirty="0" err="1"/>
                <a:t>Chạy</a:t>
              </a:r>
              <a:r>
                <a:rPr lang="en-US" dirty="0"/>
                <a:t> </a:t>
              </a:r>
              <a:r>
                <a:rPr lang="en-US" dirty="0" err="1"/>
                <a:t>kiểm</a:t>
              </a:r>
              <a:r>
                <a:rPr lang="en-US" dirty="0"/>
                <a:t> </a:t>
              </a:r>
              <a:r>
                <a:rPr lang="en-US" dirty="0" err="1"/>
                <a:t>tra</a:t>
              </a:r>
              <a:r>
                <a:rPr dirty="0"/>
                <a:t> R CMD</a:t>
              </a:r>
            </a:p>
          </p:txBody>
        </p:sp>
        <p:sp>
          <p:nvSpPr>
            <p:cNvPr id="403" name="Run devtools::load_all() and reload changes"/>
            <p:cNvSpPr txBox="1"/>
            <p:nvPr/>
          </p:nvSpPr>
          <p:spPr>
            <a:xfrm>
              <a:off x="1344212" y="23633"/>
              <a:ext cx="1486855" cy="35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69" tIns="54569" rIns="54569" bIns="54569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defRPr sz="1000">
                  <a:solidFill>
                    <a:srgbClr val="00000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rPr lang="en-US" dirty="0" err="1"/>
                <a:t>Chạy</a:t>
              </a:r>
              <a:r>
                <a:rPr dirty="0"/>
                <a:t> </a:t>
              </a:r>
              <a:r>
                <a:rPr dirty="0" err="1"/>
                <a:t>devtools</a:t>
              </a:r>
              <a:r>
                <a:rPr dirty="0"/>
                <a:t>::</a:t>
              </a:r>
              <a:r>
                <a:rPr dirty="0" err="1"/>
                <a:t>load_all</a:t>
              </a:r>
              <a:r>
                <a:rPr dirty="0"/>
                <a:t>() </a:t>
              </a:r>
              <a:r>
                <a:rPr lang="en-US" dirty="0" err="1"/>
                <a:t>và</a:t>
              </a:r>
              <a:r>
                <a:rPr lang="en-US" dirty="0"/>
                <a:t> </a:t>
              </a:r>
              <a:r>
                <a:rPr lang="en-US" dirty="0" err="1"/>
                <a:t>tải</a:t>
              </a:r>
              <a:r>
                <a:rPr lang="en-US" dirty="0"/>
                <a:t> </a:t>
              </a:r>
              <a:r>
                <a:rPr lang="en-US" dirty="0" err="1"/>
                <a:t>lại</a:t>
              </a:r>
              <a:r>
                <a:rPr lang="en-US" dirty="0"/>
                <a:t> </a:t>
              </a:r>
              <a:r>
                <a:rPr lang="en-US" dirty="0" err="1"/>
                <a:t>các</a:t>
              </a:r>
              <a:r>
                <a:rPr lang="en-US" dirty="0"/>
                <a:t> </a:t>
              </a:r>
              <a:r>
                <a:rPr lang="en-US" dirty="0" err="1"/>
                <a:t>thay</a:t>
              </a:r>
              <a:r>
                <a:rPr lang="en-US" dirty="0"/>
                <a:t> </a:t>
              </a:r>
              <a:r>
                <a:rPr lang="en-US" dirty="0" err="1"/>
                <a:t>đổi</a:t>
              </a:r>
              <a:endParaRPr dirty="0"/>
            </a:p>
          </p:txBody>
        </p:sp>
        <p:sp>
          <p:nvSpPr>
            <p:cNvPr id="404" name="Customize package build options"/>
            <p:cNvSpPr txBox="1"/>
            <p:nvPr/>
          </p:nvSpPr>
          <p:spPr>
            <a:xfrm>
              <a:off x="36411" y="1149305"/>
              <a:ext cx="945750" cy="482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69" tIns="54569" rIns="54569" bIns="54569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defRPr sz="1000">
                  <a:solidFill>
                    <a:srgbClr val="00000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rPr lang="en-US" dirty="0" err="1"/>
                <a:t>Tùy</a:t>
              </a:r>
              <a:r>
                <a:rPr lang="en-US" dirty="0"/>
                <a:t> </a:t>
              </a:r>
              <a:r>
                <a:rPr lang="en-US" dirty="0" err="1"/>
                <a:t>chỉnh</a:t>
              </a:r>
              <a:r>
                <a:rPr lang="en-US" dirty="0"/>
                <a:t> </a:t>
              </a:r>
              <a:r>
                <a:rPr lang="en-US" dirty="0" err="1"/>
                <a:t>tùy</a:t>
              </a:r>
              <a:r>
                <a:rPr lang="en-US" dirty="0"/>
                <a:t> </a:t>
              </a:r>
              <a:r>
                <a:rPr lang="en-US" dirty="0" err="1"/>
                <a:t>chọn</a:t>
              </a:r>
              <a:r>
                <a:rPr lang="en-US" dirty="0"/>
                <a:t> </a:t>
              </a:r>
              <a:r>
                <a:rPr lang="en-US" dirty="0" err="1"/>
                <a:t>xây</a:t>
              </a:r>
              <a:r>
                <a:rPr lang="en-US" dirty="0"/>
                <a:t> </a:t>
              </a:r>
              <a:r>
                <a:rPr lang="en-US" dirty="0" err="1"/>
                <a:t>dựng</a:t>
              </a:r>
              <a:r>
                <a:rPr dirty="0"/>
                <a:t> package</a:t>
              </a:r>
            </a:p>
          </p:txBody>
        </p:sp>
        <p:sp>
          <p:nvSpPr>
            <p:cNvPr id="405" name="Run package tests"/>
            <p:cNvSpPr txBox="1"/>
            <p:nvPr/>
          </p:nvSpPr>
          <p:spPr>
            <a:xfrm>
              <a:off x="2202008" y="1189715"/>
              <a:ext cx="802575" cy="482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69" tIns="54569" rIns="54569" bIns="54569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defRPr sz="1000">
                  <a:solidFill>
                    <a:srgbClr val="00000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rPr lang="en-US" dirty="0" err="1"/>
                <a:t>Chạy</a:t>
              </a:r>
              <a:r>
                <a:rPr lang="en-US" dirty="0"/>
                <a:t> </a:t>
              </a:r>
              <a:r>
                <a:rPr lang="en-US" dirty="0" err="1"/>
                <a:t>các</a:t>
              </a:r>
              <a:r>
                <a:rPr lang="en-US" dirty="0"/>
                <a:t> </a:t>
              </a:r>
              <a:r>
                <a:rPr lang="en-US" dirty="0" err="1"/>
                <a:t>phần</a:t>
              </a:r>
              <a:r>
                <a:rPr lang="en-US" dirty="0"/>
                <a:t> </a:t>
              </a:r>
              <a:r>
                <a:rPr lang="en-US" dirty="0" err="1"/>
                <a:t>kiểm</a:t>
              </a:r>
              <a:r>
                <a:rPr lang="en-US" dirty="0"/>
                <a:t> </a:t>
              </a:r>
              <a:r>
                <a:rPr lang="en-US" dirty="0" err="1"/>
                <a:t>tra</a:t>
              </a:r>
              <a:r>
                <a:rPr dirty="0"/>
                <a:t> package</a:t>
              </a:r>
            </a:p>
          </p:txBody>
        </p:sp>
        <p:sp>
          <p:nvSpPr>
            <p:cNvPr id="406" name="Clear output and rebuild"/>
            <p:cNvSpPr txBox="1"/>
            <p:nvPr/>
          </p:nvSpPr>
          <p:spPr>
            <a:xfrm>
              <a:off x="2162994" y="605274"/>
              <a:ext cx="756328" cy="482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69" tIns="54569" rIns="54569" bIns="54569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defRPr sz="1000">
                  <a:solidFill>
                    <a:srgbClr val="00000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rPr lang="en-US" dirty="0" err="1"/>
                <a:t>Xóa</a:t>
              </a:r>
              <a:r>
                <a:rPr lang="en-US" dirty="0"/>
                <a:t> </a:t>
              </a:r>
              <a:r>
                <a:rPr lang="en-US" dirty="0" err="1"/>
                <a:t>kết</a:t>
              </a:r>
              <a:r>
                <a:rPr lang="en-US" dirty="0"/>
                <a:t> </a:t>
              </a:r>
              <a:r>
                <a:rPr lang="en-US" dirty="0" err="1"/>
                <a:t>quả</a:t>
              </a:r>
              <a:r>
                <a:rPr lang="en-US" dirty="0"/>
                <a:t> </a:t>
              </a:r>
              <a:r>
                <a:rPr lang="en-US" dirty="0" err="1"/>
                <a:t>và</a:t>
              </a:r>
              <a:r>
                <a:rPr lang="en-US" dirty="0"/>
                <a:t> </a:t>
              </a:r>
              <a:r>
                <a:rPr lang="en-US" dirty="0" err="1"/>
                <a:t>xây</a:t>
              </a:r>
              <a:r>
                <a:rPr lang="en-US" dirty="0"/>
                <a:t> </a:t>
              </a:r>
              <a:r>
                <a:rPr lang="en-US" dirty="0" err="1"/>
                <a:t>dựng</a:t>
              </a:r>
              <a:r>
                <a:rPr lang="en-US" dirty="0"/>
                <a:t> </a:t>
              </a:r>
              <a:r>
                <a:rPr lang="en-US" dirty="0" err="1"/>
                <a:t>lại</a:t>
              </a:r>
              <a:endParaRPr dirty="0"/>
            </a:p>
          </p:txBody>
        </p:sp>
        <p:sp>
          <p:nvSpPr>
            <p:cNvPr id="407" name="Line"/>
            <p:cNvSpPr/>
            <p:nvPr/>
          </p:nvSpPr>
          <p:spPr>
            <a:xfrm>
              <a:off x="558772" y="336957"/>
              <a:ext cx="2" cy="20997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8" name="Line"/>
            <p:cNvSpPr/>
            <p:nvPr/>
          </p:nvSpPr>
          <p:spPr>
            <a:xfrm flipH="1">
              <a:off x="1478785" y="355786"/>
              <a:ext cx="2" cy="33461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9" name="Line"/>
            <p:cNvSpPr/>
            <p:nvPr/>
          </p:nvSpPr>
          <p:spPr>
            <a:xfrm flipH="1">
              <a:off x="711275" y="618028"/>
              <a:ext cx="162606" cy="23609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0" name="Line"/>
            <p:cNvSpPr/>
            <p:nvPr/>
          </p:nvSpPr>
          <p:spPr>
            <a:xfrm>
              <a:off x="695574" y="922835"/>
              <a:ext cx="398936" cy="19713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1" name="Line"/>
            <p:cNvSpPr/>
            <p:nvPr/>
          </p:nvSpPr>
          <p:spPr>
            <a:xfrm>
              <a:off x="544541" y="1545462"/>
              <a:ext cx="585023" cy="1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2" name="Line"/>
            <p:cNvSpPr/>
            <p:nvPr/>
          </p:nvSpPr>
          <p:spPr>
            <a:xfrm flipH="1" flipV="1">
              <a:off x="2072537" y="994908"/>
              <a:ext cx="257756" cy="25827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3" name="Line"/>
            <p:cNvSpPr/>
            <p:nvPr/>
          </p:nvSpPr>
          <p:spPr>
            <a:xfrm flipV="1">
              <a:off x="1863733" y="852132"/>
              <a:ext cx="336034" cy="17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15" name="Use debug(), browser(), or a breakpoint and execute your code to open the debugger mode."/>
          <p:cNvSpPr txBox="1"/>
          <p:nvPr/>
        </p:nvSpPr>
        <p:spPr>
          <a:xfrm>
            <a:off x="10572794" y="4959681"/>
            <a:ext cx="3007305" cy="248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dirty="0" err="1"/>
              <a:t>Dùng</a:t>
            </a:r>
            <a:r>
              <a:rPr dirty="0"/>
              <a:t> </a:t>
            </a:r>
            <a:r>
              <a:rPr dirty="0">
                <a:latin typeface="Source Sans Pro Bold"/>
                <a:ea typeface="Source Sans Pro Bold"/>
                <a:cs typeface="Source Sans Pro Bold"/>
                <a:sym typeface="Source Sans Pro Bold"/>
              </a:rPr>
              <a:t>debug(),</a:t>
            </a:r>
            <a:r>
              <a:rPr dirty="0"/>
              <a:t> </a:t>
            </a:r>
            <a:r>
              <a:rPr dirty="0">
                <a:latin typeface="Source Sans Pro Bold"/>
                <a:ea typeface="Source Sans Pro Bold"/>
                <a:cs typeface="Source Sans Pro Bold"/>
                <a:sym typeface="Source Sans Pro Bold"/>
              </a:rPr>
              <a:t>browser(),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dừng</a:t>
            </a:r>
            <a:r>
              <a:rPr lang="en-US" dirty="0"/>
              <a:t> (breakpoint)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code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lỗi</a:t>
            </a:r>
            <a:endParaRPr dirty="0"/>
          </a:p>
        </p:txBody>
      </p:sp>
      <p:sp>
        <p:nvSpPr>
          <p:cNvPr id="416" name="Line"/>
          <p:cNvSpPr/>
          <p:nvPr/>
        </p:nvSpPr>
        <p:spPr>
          <a:xfrm>
            <a:off x="10530241" y="4511195"/>
            <a:ext cx="3117778" cy="2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17" name="Debug Mode"/>
          <p:cNvSpPr txBox="1"/>
          <p:nvPr/>
        </p:nvSpPr>
        <p:spPr>
          <a:xfrm>
            <a:off x="10517220" y="4557205"/>
            <a:ext cx="1864293" cy="31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>
              <a:lnSpc>
                <a:spcPct val="80000"/>
              </a:lnSpc>
              <a:spcBef>
                <a:spcPts val="0"/>
              </a:spcBef>
              <a:defRPr sz="2500">
                <a:solidFill>
                  <a:srgbClr val="628DB5"/>
                </a:solidFill>
              </a:defRPr>
            </a:pP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lỗi</a:t>
            </a:r>
            <a:endParaRPr dirty="0"/>
          </a:p>
        </p:txBody>
      </p:sp>
      <p:grpSp>
        <p:nvGrpSpPr>
          <p:cNvPr id="429" name="Group"/>
          <p:cNvGrpSpPr/>
          <p:nvPr/>
        </p:nvGrpSpPr>
        <p:grpSpPr>
          <a:xfrm>
            <a:off x="10487510" y="6515390"/>
            <a:ext cx="3306386" cy="2588652"/>
            <a:chOff x="0" y="-37922"/>
            <a:chExt cx="3306384" cy="2588650"/>
          </a:xfrm>
        </p:grpSpPr>
        <p:sp>
          <p:nvSpPr>
            <p:cNvPr id="418" name="Examine variables in executing environment"/>
            <p:cNvSpPr txBox="1"/>
            <p:nvPr/>
          </p:nvSpPr>
          <p:spPr>
            <a:xfrm>
              <a:off x="1270966" y="2047393"/>
              <a:ext cx="1079759" cy="482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69" tIns="54569" rIns="54569" bIns="54569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defRPr sz="1000">
                  <a:solidFill>
                    <a:srgbClr val="00000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rPr lang="vi-VN" dirty="0"/>
                <a:t>Kiểm tra biến trong môi trường đang </a:t>
              </a:r>
              <a:r>
                <a:rPr lang="en-US" dirty="0" err="1"/>
                <a:t>chạy</a:t>
              </a:r>
              <a:endParaRPr dirty="0"/>
            </a:p>
          </p:txBody>
        </p:sp>
        <p:sp>
          <p:nvSpPr>
            <p:cNvPr id="419" name="Click next to line number to add/remove a breakpoint."/>
            <p:cNvSpPr txBox="1"/>
            <p:nvPr/>
          </p:nvSpPr>
          <p:spPr>
            <a:xfrm>
              <a:off x="74802" y="-37922"/>
              <a:ext cx="1534886" cy="482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69" tIns="54569" rIns="54569" bIns="54569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defRPr sz="1000">
                  <a:solidFill>
                    <a:srgbClr val="00000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rPr lang="en-US" dirty="0" err="1"/>
                <a:t>Nhấn</a:t>
              </a:r>
              <a:r>
                <a:rPr lang="en-US" dirty="0"/>
                <a:t> </a:t>
              </a:r>
              <a:r>
                <a:rPr lang="en-US" dirty="0" err="1"/>
                <a:t>vào</a:t>
              </a:r>
              <a:r>
                <a:rPr lang="en-US" dirty="0"/>
                <a:t> </a:t>
              </a:r>
              <a:r>
                <a:rPr lang="en-US" dirty="0" err="1"/>
                <a:t>bên</a:t>
              </a:r>
              <a:r>
                <a:rPr lang="en-US" dirty="0"/>
                <a:t> </a:t>
              </a:r>
              <a:r>
                <a:rPr lang="en-US" dirty="0" err="1"/>
                <a:t>cạnh</a:t>
              </a:r>
              <a:r>
                <a:rPr lang="en-US" dirty="0"/>
                <a:t> </a:t>
              </a:r>
              <a:r>
                <a:rPr lang="en-US" dirty="0" err="1"/>
                <a:t>số</a:t>
              </a:r>
              <a:r>
                <a:rPr lang="en-US" dirty="0"/>
                <a:t> </a:t>
              </a:r>
              <a:r>
                <a:rPr lang="en-US" dirty="0" err="1"/>
                <a:t>dòng</a:t>
              </a:r>
              <a:r>
                <a:rPr lang="en-US" dirty="0"/>
                <a:t> </a:t>
              </a:r>
              <a:r>
                <a:rPr lang="en-US" dirty="0" err="1"/>
                <a:t>để</a:t>
              </a:r>
              <a:r>
                <a:rPr lang="en-US" dirty="0"/>
                <a:t> </a:t>
              </a:r>
              <a:r>
                <a:rPr lang="en-US" dirty="0" err="1"/>
                <a:t>thêm</a:t>
              </a:r>
              <a:r>
                <a:rPr lang="en-US" dirty="0"/>
                <a:t>/</a:t>
              </a:r>
              <a:r>
                <a:rPr lang="en-US" dirty="0" err="1"/>
                <a:t>xóa</a:t>
              </a:r>
              <a:r>
                <a:rPr lang="en-US" dirty="0"/>
                <a:t> </a:t>
              </a:r>
              <a:r>
                <a:rPr lang="en-US" dirty="0" err="1"/>
                <a:t>một</a:t>
              </a:r>
              <a:r>
                <a:rPr lang="en-US" dirty="0"/>
                <a:t> </a:t>
              </a:r>
              <a:r>
                <a:rPr lang="en-US" dirty="0" err="1"/>
                <a:t>điểm</a:t>
              </a:r>
              <a:r>
                <a:rPr lang="en-US" dirty="0"/>
                <a:t> </a:t>
              </a:r>
              <a:r>
                <a:rPr lang="en-US" dirty="0" err="1"/>
                <a:t>dừng</a:t>
              </a:r>
              <a:r>
                <a:rPr lang="en-US" dirty="0"/>
                <a:t> (breakpoint)</a:t>
              </a:r>
              <a:endParaRPr dirty="0"/>
            </a:p>
          </p:txBody>
        </p:sp>
        <p:sp>
          <p:nvSpPr>
            <p:cNvPr id="420" name="Select function in traceback to debug"/>
            <p:cNvSpPr txBox="1"/>
            <p:nvPr/>
          </p:nvSpPr>
          <p:spPr>
            <a:xfrm>
              <a:off x="2312458" y="2025508"/>
              <a:ext cx="918844" cy="482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69" tIns="54569" rIns="54569" bIns="54569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defRPr sz="1000">
                  <a:solidFill>
                    <a:srgbClr val="00000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rPr lang="en-US" dirty="0" err="1"/>
                <a:t>Chọn</a:t>
              </a:r>
              <a:r>
                <a:rPr lang="en-US" dirty="0"/>
                <a:t> </a:t>
              </a:r>
              <a:r>
                <a:rPr lang="en-US" dirty="0" err="1"/>
                <a:t>hàm</a:t>
              </a:r>
              <a:r>
                <a:rPr lang="en-US" dirty="0"/>
                <a:t> </a:t>
              </a:r>
              <a:r>
                <a:rPr lang="en-US" dirty="0" err="1"/>
                <a:t>trong</a:t>
              </a:r>
              <a:r>
                <a:rPr dirty="0"/>
                <a:t> traceback </a:t>
              </a:r>
              <a:r>
                <a:rPr lang="en-US" dirty="0" err="1"/>
                <a:t>để</a:t>
              </a:r>
              <a:r>
                <a:rPr lang="en-US" dirty="0"/>
                <a:t> </a:t>
              </a:r>
              <a:r>
                <a:rPr lang="en-US" dirty="0" err="1"/>
                <a:t>sửa</a:t>
              </a:r>
              <a:r>
                <a:rPr lang="en-US" dirty="0"/>
                <a:t> </a:t>
              </a:r>
              <a:r>
                <a:rPr lang="en-US" dirty="0" err="1"/>
                <a:t>lỗi</a:t>
              </a:r>
              <a:endParaRPr dirty="0"/>
            </a:p>
          </p:txBody>
        </p:sp>
        <p:sp>
          <p:nvSpPr>
            <p:cNvPr id="421" name="Highlighted line shows where execution has paused"/>
            <p:cNvSpPr txBox="1"/>
            <p:nvPr/>
          </p:nvSpPr>
          <p:spPr>
            <a:xfrm>
              <a:off x="1639798" y="27864"/>
              <a:ext cx="1666586" cy="35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69" tIns="54569" rIns="54569" bIns="54569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defRPr sz="1000">
                  <a:solidFill>
                    <a:srgbClr val="00000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rPr lang="en-US" dirty="0" err="1"/>
                <a:t>Dòng</a:t>
              </a:r>
              <a:r>
                <a:rPr lang="en-US" dirty="0"/>
                <a:t> </a:t>
              </a:r>
              <a:r>
                <a:rPr lang="en-US" dirty="0" err="1"/>
                <a:t>nổi</a:t>
              </a:r>
              <a:r>
                <a:rPr lang="en-US" dirty="0"/>
                <a:t> </a:t>
              </a:r>
              <a:r>
                <a:rPr lang="en-US" dirty="0" err="1"/>
                <a:t>bật</a:t>
              </a:r>
              <a:r>
                <a:rPr lang="en-US" dirty="0"/>
                <a:t> </a:t>
              </a:r>
              <a:r>
                <a:rPr lang="en-US" dirty="0" err="1"/>
                <a:t>cho</a:t>
              </a:r>
              <a:r>
                <a:rPr lang="en-US" dirty="0"/>
                <a:t> </a:t>
              </a:r>
              <a:r>
                <a:rPr lang="en-US" dirty="0" err="1"/>
                <a:t>thấy</a:t>
              </a:r>
              <a:r>
                <a:rPr dirty="0"/>
                <a:t> </a:t>
              </a:r>
              <a:r>
                <a:rPr lang="en-US" dirty="0" err="1"/>
                <a:t>nơi</a:t>
              </a:r>
              <a:r>
                <a:rPr lang="en-US" dirty="0"/>
                <a:t> </a:t>
              </a:r>
              <a:r>
                <a:rPr lang="en-US" dirty="0" err="1"/>
                <a:t>đoạn</a:t>
              </a:r>
              <a:r>
                <a:rPr lang="en-US" dirty="0"/>
                <a:t> code </a:t>
              </a:r>
              <a:r>
                <a:rPr lang="en-US" dirty="0" err="1"/>
                <a:t>tạm</a:t>
              </a:r>
              <a:r>
                <a:rPr lang="en-US" dirty="0"/>
                <a:t> </a:t>
              </a:r>
              <a:r>
                <a:rPr lang="en-US" dirty="0" err="1"/>
                <a:t>dừng</a:t>
              </a:r>
              <a:endParaRPr dirty="0"/>
            </a:p>
          </p:txBody>
        </p:sp>
        <p:sp>
          <p:nvSpPr>
            <p:cNvPr id="422" name="Run commands in environment where execution has paused"/>
            <p:cNvSpPr txBox="1"/>
            <p:nvPr/>
          </p:nvSpPr>
          <p:spPr>
            <a:xfrm>
              <a:off x="0" y="2068563"/>
              <a:ext cx="1260045" cy="482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69" tIns="54569" rIns="54569" bIns="54569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defRPr sz="1000">
                  <a:solidFill>
                    <a:srgbClr val="00000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rPr lang="vi-VN" dirty="0"/>
                <a:t>Chạy các lệnh trong môi trường nơi </a:t>
              </a:r>
              <a:r>
                <a:rPr lang="en-US" dirty="0" err="1"/>
                <a:t>đoạn</a:t>
              </a:r>
              <a:r>
                <a:rPr lang="en-US" dirty="0"/>
                <a:t> code </a:t>
              </a:r>
              <a:r>
                <a:rPr lang="vi-VN" dirty="0"/>
                <a:t>đã tạm dừng.</a:t>
              </a:r>
              <a:endParaRPr dirty="0"/>
            </a:p>
          </p:txBody>
        </p:sp>
        <p:pic>
          <p:nvPicPr>
            <p:cNvPr id="423" name="Screen Shot 2015-12-28 at 4.51.15 PM.png" descr="Screen Shot 2015-12-28 at 4.51.15 PM.png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31943" y="433364"/>
              <a:ext cx="2881551" cy="1560954"/>
            </a:xfrm>
            <a:prstGeom prst="rect">
              <a:avLst/>
            </a:prstGeom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424" name="Line"/>
            <p:cNvSpPr/>
            <p:nvPr/>
          </p:nvSpPr>
          <p:spPr>
            <a:xfrm flipH="1">
              <a:off x="188198" y="352399"/>
              <a:ext cx="474712" cy="35796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5" name="Line"/>
            <p:cNvSpPr/>
            <p:nvPr/>
          </p:nvSpPr>
          <p:spPr>
            <a:xfrm flipV="1">
              <a:off x="1242744" y="351874"/>
              <a:ext cx="805793" cy="50053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6" name="Line"/>
            <p:cNvSpPr/>
            <p:nvPr/>
          </p:nvSpPr>
          <p:spPr>
            <a:xfrm flipV="1">
              <a:off x="414741" y="1932887"/>
              <a:ext cx="38113" cy="16386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7" name="Line"/>
            <p:cNvSpPr/>
            <p:nvPr/>
          </p:nvSpPr>
          <p:spPr>
            <a:xfrm flipV="1">
              <a:off x="1658863" y="987824"/>
              <a:ext cx="197216" cy="110330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8" name="Line"/>
            <p:cNvSpPr/>
            <p:nvPr/>
          </p:nvSpPr>
          <p:spPr>
            <a:xfrm flipH="1" flipV="1">
              <a:off x="2398996" y="1428894"/>
              <a:ext cx="90466" cy="65917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40" name="Group"/>
          <p:cNvGrpSpPr/>
          <p:nvPr/>
        </p:nvGrpSpPr>
        <p:grpSpPr>
          <a:xfrm>
            <a:off x="10503874" y="9332623"/>
            <a:ext cx="3171629" cy="1072589"/>
            <a:chOff x="-19455" y="0"/>
            <a:chExt cx="3171627" cy="1072587"/>
          </a:xfrm>
        </p:grpSpPr>
        <p:pic>
          <p:nvPicPr>
            <p:cNvPr id="430" name="Image" descr="Image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08268" y="0"/>
              <a:ext cx="2882903" cy="437848"/>
            </a:xfrm>
            <a:prstGeom prst="rect">
              <a:avLst/>
            </a:prstGeom>
            <a:ln w="6350" cap="flat">
              <a:solidFill>
                <a:srgbClr val="53585F"/>
              </a:solidFill>
              <a:prstDash val="solid"/>
              <a:miter lim="400000"/>
            </a:ln>
            <a:effectLst/>
          </p:spPr>
        </p:pic>
        <p:sp>
          <p:nvSpPr>
            <p:cNvPr id="431" name="Step through code one line at a time"/>
            <p:cNvSpPr txBox="1"/>
            <p:nvPr/>
          </p:nvSpPr>
          <p:spPr>
            <a:xfrm>
              <a:off x="-19455" y="467312"/>
              <a:ext cx="810101" cy="605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69" tIns="54569" rIns="54569" bIns="54569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defRPr sz="1000">
                  <a:solidFill>
                    <a:srgbClr val="00000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rPr lang="en-US" dirty="0"/>
                <a:t>Di </a:t>
              </a:r>
              <a:r>
                <a:rPr lang="en-US" dirty="0" err="1"/>
                <a:t>chuyển</a:t>
              </a:r>
              <a:r>
                <a:rPr lang="en-US" dirty="0"/>
                <a:t> qua </a:t>
              </a:r>
              <a:r>
                <a:rPr lang="en-US" dirty="0" err="1"/>
                <a:t>đoạn</a:t>
              </a:r>
              <a:r>
                <a:rPr lang="en-US" dirty="0"/>
                <a:t> code, </a:t>
              </a:r>
              <a:r>
                <a:rPr lang="en-US" dirty="0" err="1"/>
                <a:t>mỗi</a:t>
              </a:r>
              <a:r>
                <a:rPr lang="en-US" dirty="0"/>
                <a:t> </a:t>
              </a:r>
              <a:r>
                <a:rPr lang="en-US" dirty="0" err="1"/>
                <a:t>lần</a:t>
              </a:r>
              <a:r>
                <a:rPr lang="en-US" dirty="0"/>
                <a:t> </a:t>
              </a:r>
              <a:r>
                <a:rPr lang="en-US" dirty="0" err="1"/>
                <a:t>một</a:t>
              </a:r>
              <a:r>
                <a:rPr lang="en-US" dirty="0"/>
                <a:t> </a:t>
              </a:r>
              <a:r>
                <a:rPr lang="en-US" dirty="0" err="1"/>
                <a:t>dòng</a:t>
              </a:r>
              <a:endParaRPr dirty="0"/>
            </a:p>
          </p:txBody>
        </p:sp>
        <p:sp>
          <p:nvSpPr>
            <p:cNvPr id="432" name="Step into and out of functions to run"/>
            <p:cNvSpPr txBox="1"/>
            <p:nvPr/>
          </p:nvSpPr>
          <p:spPr>
            <a:xfrm>
              <a:off x="849714" y="535352"/>
              <a:ext cx="924637" cy="482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69" tIns="54569" rIns="54569" bIns="54569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defRPr sz="1000">
                  <a:solidFill>
                    <a:srgbClr val="00000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rPr lang="en-US" dirty="0"/>
                <a:t>Di </a:t>
              </a:r>
              <a:r>
                <a:rPr lang="en-US" dirty="0" err="1"/>
                <a:t>chuyển</a:t>
              </a:r>
              <a:r>
                <a:rPr lang="en-US" dirty="0"/>
                <a:t> </a:t>
              </a:r>
              <a:r>
                <a:rPr lang="en-US" dirty="0" err="1"/>
                <a:t>vào</a:t>
              </a:r>
              <a:r>
                <a:rPr lang="en-US" dirty="0"/>
                <a:t> </a:t>
              </a:r>
              <a:r>
                <a:rPr lang="en-US" dirty="0" err="1"/>
                <a:t>trong</a:t>
              </a:r>
              <a:r>
                <a:rPr lang="en-US" dirty="0"/>
                <a:t> </a:t>
              </a:r>
              <a:r>
                <a:rPr lang="en-US" dirty="0" err="1"/>
                <a:t>và</a:t>
              </a:r>
              <a:r>
                <a:rPr lang="en-US" dirty="0"/>
                <a:t> </a:t>
              </a:r>
              <a:r>
                <a:rPr lang="en-US" dirty="0" err="1"/>
                <a:t>ra</a:t>
              </a:r>
              <a:r>
                <a:rPr lang="en-US" dirty="0"/>
                <a:t> </a:t>
              </a:r>
              <a:r>
                <a:rPr lang="en-US" dirty="0" err="1"/>
                <a:t>ngoài</a:t>
              </a:r>
              <a:r>
                <a:rPr lang="en-US" dirty="0"/>
                <a:t> </a:t>
              </a:r>
              <a:r>
                <a:rPr lang="en-US" dirty="0" err="1"/>
                <a:t>các</a:t>
              </a:r>
              <a:r>
                <a:rPr lang="en-US" dirty="0"/>
                <a:t> </a:t>
              </a:r>
              <a:r>
                <a:rPr lang="en-US" dirty="0" err="1"/>
                <a:t>hàm</a:t>
              </a:r>
              <a:endParaRPr dirty="0"/>
            </a:p>
          </p:txBody>
        </p:sp>
        <p:sp>
          <p:nvSpPr>
            <p:cNvPr id="433" name="Resume execution"/>
            <p:cNvSpPr txBox="1"/>
            <p:nvPr/>
          </p:nvSpPr>
          <p:spPr>
            <a:xfrm>
              <a:off x="1782752" y="528312"/>
              <a:ext cx="641787" cy="359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69" tIns="54569" rIns="54569" bIns="54569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defRPr sz="1000">
                  <a:solidFill>
                    <a:srgbClr val="00000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rPr lang="en-US" dirty="0" err="1"/>
                <a:t>Khôi</a:t>
              </a:r>
              <a:r>
                <a:rPr lang="en-US" dirty="0"/>
                <a:t> </a:t>
              </a:r>
              <a:r>
                <a:rPr lang="en-US" dirty="0" err="1"/>
                <a:t>phục</a:t>
              </a:r>
              <a:r>
                <a:rPr lang="en-US" dirty="0"/>
                <a:t> </a:t>
              </a:r>
              <a:r>
                <a:rPr lang="en-US" dirty="0" err="1"/>
                <a:t>chạy</a:t>
              </a:r>
              <a:r>
                <a:rPr lang="en-US" dirty="0"/>
                <a:t> code</a:t>
              </a:r>
              <a:endParaRPr dirty="0"/>
            </a:p>
          </p:txBody>
        </p:sp>
        <p:sp>
          <p:nvSpPr>
            <p:cNvPr id="434" name="Quit debug mode"/>
            <p:cNvSpPr txBox="1"/>
            <p:nvPr/>
          </p:nvSpPr>
          <p:spPr>
            <a:xfrm>
              <a:off x="2428109" y="512271"/>
              <a:ext cx="724063" cy="359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69" tIns="54569" rIns="54569" bIns="54569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defRPr sz="1000">
                  <a:solidFill>
                    <a:srgbClr val="00000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rPr lang="en-US" dirty="0" err="1"/>
                <a:t>Thoát</a:t>
              </a:r>
              <a:r>
                <a:rPr lang="en-US" dirty="0"/>
                <a:t> </a:t>
              </a:r>
              <a:r>
                <a:rPr lang="en-US" dirty="0" err="1"/>
                <a:t>chế</a:t>
              </a:r>
              <a:r>
                <a:rPr lang="en-US" dirty="0"/>
                <a:t> </a:t>
              </a:r>
              <a:r>
                <a:rPr lang="en-US" dirty="0" err="1"/>
                <a:t>độ</a:t>
              </a:r>
              <a:r>
                <a:rPr lang="en-US" dirty="0"/>
                <a:t> </a:t>
              </a:r>
              <a:r>
                <a:rPr lang="en-US" dirty="0" err="1"/>
                <a:t>sửa</a:t>
              </a:r>
              <a:r>
                <a:rPr lang="en-US" dirty="0"/>
                <a:t> </a:t>
              </a:r>
              <a:r>
                <a:rPr lang="en-US" dirty="0" err="1"/>
                <a:t>lỗi</a:t>
              </a:r>
              <a:endParaRPr dirty="0"/>
            </a:p>
          </p:txBody>
        </p:sp>
        <p:sp>
          <p:nvSpPr>
            <p:cNvPr id="435" name="Line"/>
            <p:cNvSpPr/>
            <p:nvPr/>
          </p:nvSpPr>
          <p:spPr>
            <a:xfrm flipV="1">
              <a:off x="444577" y="404376"/>
              <a:ext cx="47286" cy="14879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36" name="Line"/>
            <p:cNvSpPr/>
            <p:nvPr/>
          </p:nvSpPr>
          <p:spPr>
            <a:xfrm flipH="1" flipV="1">
              <a:off x="919919" y="407302"/>
              <a:ext cx="65104" cy="14513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37" name="Line"/>
            <p:cNvSpPr/>
            <p:nvPr/>
          </p:nvSpPr>
          <p:spPr>
            <a:xfrm flipV="1">
              <a:off x="1176008" y="406145"/>
              <a:ext cx="48987" cy="14776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38" name="Line"/>
            <p:cNvSpPr/>
            <p:nvPr/>
          </p:nvSpPr>
          <p:spPr>
            <a:xfrm flipH="1" flipV="1">
              <a:off x="1928348" y="407096"/>
              <a:ext cx="47145" cy="14568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39" name="Line"/>
            <p:cNvSpPr/>
            <p:nvPr/>
          </p:nvSpPr>
          <p:spPr>
            <a:xfrm flipH="1" flipV="1">
              <a:off x="2588095" y="406520"/>
              <a:ext cx="2744" cy="14200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46" name="Group"/>
          <p:cNvGrpSpPr/>
          <p:nvPr/>
        </p:nvGrpSpPr>
        <p:grpSpPr>
          <a:xfrm>
            <a:off x="10618899" y="5244202"/>
            <a:ext cx="2882902" cy="1218748"/>
            <a:chOff x="0" y="28117"/>
            <a:chExt cx="2882901" cy="1218747"/>
          </a:xfrm>
        </p:grpSpPr>
        <p:pic>
          <p:nvPicPr>
            <p:cNvPr id="441" name="Image" descr="Image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0" y="549137"/>
              <a:ext cx="2882901" cy="697727"/>
            </a:xfrm>
            <a:prstGeom prst="rect">
              <a:avLst/>
            </a:prstGeom>
            <a:ln w="6350" cap="flat">
              <a:solidFill>
                <a:srgbClr val="53585F"/>
              </a:solidFill>
              <a:prstDash val="solid"/>
              <a:miter lim="400000"/>
            </a:ln>
            <a:effectLst/>
          </p:spPr>
        </p:pic>
        <p:sp>
          <p:nvSpPr>
            <p:cNvPr id="442" name="Open traceback to examine the functions that R called before the error occurred"/>
            <p:cNvSpPr txBox="1"/>
            <p:nvPr/>
          </p:nvSpPr>
          <p:spPr>
            <a:xfrm>
              <a:off x="1259790" y="28117"/>
              <a:ext cx="1535074" cy="482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69" tIns="54569" rIns="54569" bIns="54569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defRPr sz="1000">
                  <a:solidFill>
                    <a:srgbClr val="00000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rPr lang="vi-VN" dirty="0"/>
                <a:t>Mở traceback để xem xét các hàm mà R đã gọi trước khi xảy ra lỗi</a:t>
              </a:r>
              <a:endParaRPr dirty="0"/>
            </a:p>
          </p:txBody>
        </p:sp>
        <p:sp>
          <p:nvSpPr>
            <p:cNvPr id="443" name="Launch debugger mode from origin of error"/>
            <p:cNvSpPr txBox="1"/>
            <p:nvPr/>
          </p:nvSpPr>
          <p:spPr>
            <a:xfrm>
              <a:off x="157270" y="28117"/>
              <a:ext cx="1044276" cy="482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4569" tIns="54569" rIns="54569" bIns="54569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defRPr sz="1000">
                  <a:solidFill>
                    <a:srgbClr val="00000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rPr lang="en-US" dirty="0" err="1"/>
                <a:t>Khởi</a:t>
              </a:r>
              <a:r>
                <a:rPr lang="en-US" dirty="0"/>
                <a:t> </a:t>
              </a:r>
              <a:r>
                <a:rPr lang="en-US" dirty="0" err="1"/>
                <a:t>động</a:t>
              </a:r>
              <a:r>
                <a:rPr lang="en-US" dirty="0"/>
                <a:t> </a:t>
              </a:r>
              <a:r>
                <a:rPr lang="en-US" dirty="0" err="1"/>
                <a:t>chế</a:t>
              </a:r>
              <a:r>
                <a:rPr lang="en-US" dirty="0"/>
                <a:t> </a:t>
              </a:r>
              <a:r>
                <a:rPr lang="en-US" dirty="0" err="1"/>
                <a:t>độ</a:t>
              </a:r>
              <a:r>
                <a:rPr lang="en-US" dirty="0"/>
                <a:t> </a:t>
              </a:r>
              <a:r>
                <a:rPr lang="en-US" dirty="0" err="1"/>
                <a:t>sửa</a:t>
              </a:r>
              <a:r>
                <a:rPr lang="en-US" dirty="0"/>
                <a:t> </a:t>
              </a:r>
              <a:r>
                <a:rPr lang="en-US" dirty="0" err="1"/>
                <a:t>lỗi</a:t>
              </a:r>
              <a:r>
                <a:rPr lang="en-US" dirty="0"/>
                <a:t> </a:t>
              </a:r>
              <a:r>
                <a:rPr lang="en-US" dirty="0" err="1"/>
                <a:t>từ</a:t>
              </a:r>
              <a:r>
                <a:rPr lang="en-US" dirty="0"/>
                <a:t> </a:t>
              </a:r>
              <a:r>
                <a:rPr lang="en-US" dirty="0" err="1"/>
                <a:t>nguồn</a:t>
              </a:r>
              <a:r>
                <a:rPr lang="en-US" dirty="0"/>
                <a:t> </a:t>
              </a:r>
              <a:r>
                <a:rPr lang="en-US" dirty="0" err="1"/>
                <a:t>gốc</a:t>
              </a:r>
              <a:r>
                <a:rPr lang="en-US" dirty="0"/>
                <a:t> </a:t>
              </a:r>
              <a:r>
                <a:rPr lang="en-US" dirty="0" err="1"/>
                <a:t>của</a:t>
              </a:r>
              <a:r>
                <a:rPr lang="en-US" dirty="0"/>
                <a:t> </a:t>
              </a:r>
              <a:r>
                <a:rPr lang="en-US" dirty="0" err="1"/>
                <a:t>lỗi</a:t>
              </a:r>
              <a:endParaRPr dirty="0"/>
            </a:p>
          </p:txBody>
        </p:sp>
        <p:sp>
          <p:nvSpPr>
            <p:cNvPr id="444" name="Line"/>
            <p:cNvSpPr/>
            <p:nvPr/>
          </p:nvSpPr>
          <p:spPr>
            <a:xfrm>
              <a:off x="830942" y="373675"/>
              <a:ext cx="1134496" cy="78335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5" name="Line"/>
            <p:cNvSpPr/>
            <p:nvPr/>
          </p:nvSpPr>
          <p:spPr>
            <a:xfrm>
              <a:off x="2004412" y="487047"/>
              <a:ext cx="93609" cy="48994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47" name="View memory usage"/>
          <p:cNvSpPr txBox="1"/>
          <p:nvPr/>
        </p:nvSpPr>
        <p:spPr>
          <a:xfrm>
            <a:off x="9391670" y="1480920"/>
            <a:ext cx="635293" cy="48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dirty="0"/>
          </a:p>
        </p:txBody>
      </p:sp>
      <p:sp>
        <p:nvSpPr>
          <p:cNvPr id="448" name="Line"/>
          <p:cNvSpPr/>
          <p:nvPr/>
        </p:nvSpPr>
        <p:spPr>
          <a:xfrm flipH="1">
            <a:off x="8535557" y="1931445"/>
            <a:ext cx="898398" cy="427096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9" name="Line"/>
          <p:cNvSpPr/>
          <p:nvPr/>
        </p:nvSpPr>
        <p:spPr>
          <a:xfrm flipH="1">
            <a:off x="4640119" y="3789183"/>
            <a:ext cx="519906" cy="30489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50" name="Image" descr="Image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15836" y="7074689"/>
            <a:ext cx="389317" cy="451381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R Markdown Build Log"/>
          <p:cNvSpPr txBox="1"/>
          <p:nvPr/>
        </p:nvSpPr>
        <p:spPr>
          <a:xfrm>
            <a:off x="5251426" y="5971591"/>
            <a:ext cx="1056266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365C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tệp</a:t>
            </a:r>
            <a:r>
              <a:rPr lang="en-US" dirty="0"/>
              <a:t> R Markdown</a:t>
            </a:r>
            <a:endParaRPr dirty="0"/>
          </a:p>
        </p:txBody>
      </p:sp>
      <p:sp>
        <p:nvSpPr>
          <p:cNvPr id="452" name="Line"/>
          <p:cNvSpPr/>
          <p:nvPr/>
        </p:nvSpPr>
        <p:spPr>
          <a:xfrm>
            <a:off x="4800532" y="5395386"/>
            <a:ext cx="548419" cy="631282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53" name="Run scripts in separate sessions"/>
          <p:cNvSpPr txBox="1"/>
          <p:nvPr/>
        </p:nvSpPr>
        <p:spPr>
          <a:xfrm>
            <a:off x="5220321" y="5488644"/>
            <a:ext cx="1007112" cy="48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365C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Chạy</a:t>
            </a:r>
            <a:r>
              <a:rPr lang="en-US" dirty="0"/>
              <a:t> script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biệt</a:t>
            </a:r>
            <a:endParaRPr dirty="0"/>
          </a:p>
        </p:txBody>
      </p:sp>
      <p:sp>
        <p:nvSpPr>
          <p:cNvPr id="454" name="Line"/>
          <p:cNvSpPr/>
          <p:nvPr/>
        </p:nvSpPr>
        <p:spPr>
          <a:xfrm>
            <a:off x="5227218" y="5403124"/>
            <a:ext cx="170220" cy="198517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033" y="8503628"/>
            <a:ext cx="3759203" cy="1230470"/>
          </a:xfrm>
          <a:prstGeom prst="rect">
            <a:avLst/>
          </a:prstGeom>
          <a:ln w="6350">
            <a:solidFill>
              <a:srgbClr val="53585F"/>
            </a:solidFill>
            <a:miter lim="400000"/>
          </a:ln>
        </p:spPr>
      </p:pic>
      <p:pic>
        <p:nvPicPr>
          <p:cNvPr id="45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93" y="5297511"/>
            <a:ext cx="6896308" cy="4634229"/>
          </a:xfrm>
          <a:prstGeom prst="rect">
            <a:avLst/>
          </a:prstGeom>
          <a:ln w="6350">
            <a:solidFill>
              <a:srgbClr val="767C8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grpSp>
        <p:nvGrpSpPr>
          <p:cNvPr id="475" name="Group"/>
          <p:cNvGrpSpPr/>
          <p:nvPr/>
        </p:nvGrpSpPr>
        <p:grpSpPr>
          <a:xfrm>
            <a:off x="8383486" y="-1013162"/>
            <a:ext cx="6157897" cy="3553964"/>
            <a:chOff x="0" y="51032"/>
            <a:chExt cx="6157895" cy="3553962"/>
          </a:xfrm>
        </p:grpSpPr>
        <p:grpSp>
          <p:nvGrpSpPr>
            <p:cNvPr id="473" name="Group"/>
            <p:cNvGrpSpPr/>
            <p:nvPr/>
          </p:nvGrpSpPr>
          <p:grpSpPr>
            <a:xfrm>
              <a:off x="23292" y="51032"/>
              <a:ext cx="6134604" cy="2980094"/>
              <a:chOff x="0" y="51032"/>
              <a:chExt cx="6134603" cy="2980093"/>
            </a:xfrm>
          </p:grpSpPr>
          <p:sp>
            <p:nvSpPr>
              <p:cNvPr id="458" name="Triangle"/>
              <p:cNvSpPr/>
              <p:nvPr/>
            </p:nvSpPr>
            <p:spPr>
              <a:xfrm rot="1800000">
                <a:off x="1177378" y="304285"/>
                <a:ext cx="1319511" cy="1143862"/>
              </a:xfrm>
              <a:prstGeom prst="triangle">
                <a:avLst/>
              </a:prstGeom>
              <a:solidFill>
                <a:srgbClr val="83AAD7"/>
              </a:solidFill>
              <a:ln w="3175" cap="flat">
                <a:solidFill>
                  <a:srgbClr val="83AAD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59" name="Circle"/>
              <p:cNvSpPr/>
              <p:nvPr/>
            </p:nvSpPr>
            <p:spPr>
              <a:xfrm flipH="1">
                <a:off x="1550783" y="838358"/>
                <a:ext cx="422091" cy="422091"/>
              </a:xfrm>
              <a:prstGeom prst="ellipse">
                <a:avLst/>
              </a:prstGeom>
              <a:solidFill>
                <a:srgbClr val="B6D5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60" name="Circle"/>
              <p:cNvSpPr/>
              <p:nvPr/>
            </p:nvSpPr>
            <p:spPr>
              <a:xfrm flipH="1">
                <a:off x="0" y="819779"/>
                <a:ext cx="422090" cy="422090"/>
              </a:xfrm>
              <a:prstGeom prst="ellipse">
                <a:avLst/>
              </a:prstGeom>
              <a:solidFill>
                <a:srgbClr val="83AAD7">
                  <a:alpha val="5045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61" name="Triangle"/>
              <p:cNvSpPr/>
              <p:nvPr/>
            </p:nvSpPr>
            <p:spPr>
              <a:xfrm rot="19800000">
                <a:off x="2896975" y="973389"/>
                <a:ext cx="1319511" cy="1143862"/>
              </a:xfrm>
              <a:prstGeom prst="triangle">
                <a:avLst/>
              </a:prstGeom>
              <a:solidFill>
                <a:srgbClr val="B6D5F0"/>
              </a:solidFill>
              <a:ln w="6350" cap="flat">
                <a:solidFill>
                  <a:srgbClr val="BBD4ED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62" name="Triangle"/>
              <p:cNvSpPr/>
              <p:nvPr/>
            </p:nvSpPr>
            <p:spPr>
              <a:xfrm rot="1800000">
                <a:off x="3470361" y="1634010"/>
                <a:ext cx="1319512" cy="1143863"/>
              </a:xfrm>
              <a:prstGeom prst="triangle">
                <a:avLst/>
              </a:prstGeom>
              <a:solidFill>
                <a:srgbClr val="83AAD7"/>
              </a:solidFill>
              <a:ln w="6350" cap="flat">
                <a:solidFill>
                  <a:srgbClr val="83AAD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63" name="Circle"/>
              <p:cNvSpPr/>
              <p:nvPr/>
            </p:nvSpPr>
            <p:spPr>
              <a:xfrm flipH="1">
                <a:off x="3461023" y="1507462"/>
                <a:ext cx="422091" cy="422091"/>
              </a:xfrm>
              <a:prstGeom prst="ellipse">
                <a:avLst/>
              </a:prstGeom>
              <a:solidFill>
                <a:srgbClr val="83AAD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64" name="Circle"/>
              <p:cNvSpPr/>
              <p:nvPr/>
            </p:nvSpPr>
            <p:spPr>
              <a:xfrm flipH="1">
                <a:off x="3843766" y="2168083"/>
                <a:ext cx="422091" cy="422091"/>
              </a:xfrm>
              <a:prstGeom prst="ellipse">
                <a:avLst/>
              </a:prstGeom>
              <a:solidFill>
                <a:srgbClr val="B6D5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65" name="Triangle"/>
              <p:cNvSpPr/>
              <p:nvPr/>
            </p:nvSpPr>
            <p:spPr>
              <a:xfrm rot="1800000">
                <a:off x="3470361" y="312963"/>
                <a:ext cx="1319512" cy="1143863"/>
              </a:xfrm>
              <a:prstGeom prst="triangle">
                <a:avLst/>
              </a:prstGeom>
              <a:solidFill>
                <a:srgbClr val="83AAD7"/>
              </a:solidFill>
              <a:ln w="6350" cap="flat">
                <a:solidFill>
                  <a:srgbClr val="83AAD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66" name="Circle"/>
              <p:cNvSpPr/>
              <p:nvPr/>
            </p:nvSpPr>
            <p:spPr>
              <a:xfrm flipH="1">
                <a:off x="3843766" y="847037"/>
                <a:ext cx="422091" cy="422091"/>
              </a:xfrm>
              <a:prstGeom prst="ellipse">
                <a:avLst/>
              </a:prstGeom>
              <a:solidFill>
                <a:srgbClr val="B6D5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67" name="Triangle"/>
              <p:cNvSpPr/>
              <p:nvPr/>
            </p:nvSpPr>
            <p:spPr>
              <a:xfrm rot="19800000">
                <a:off x="4044132" y="318647"/>
                <a:ext cx="1319512" cy="1143863"/>
              </a:xfrm>
              <a:prstGeom prst="triangle">
                <a:avLst/>
              </a:prstGeom>
              <a:solidFill>
                <a:srgbClr val="B6D5F0"/>
              </a:solidFill>
              <a:ln w="6350" cap="flat">
                <a:solidFill>
                  <a:srgbClr val="BBD4ED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68" name="Circle"/>
              <p:cNvSpPr/>
              <p:nvPr/>
            </p:nvSpPr>
            <p:spPr>
              <a:xfrm flipH="1">
                <a:off x="4608181" y="852721"/>
                <a:ext cx="422091" cy="422091"/>
              </a:xfrm>
              <a:prstGeom prst="ellipse">
                <a:avLst/>
              </a:prstGeom>
              <a:solidFill>
                <a:srgbClr val="83AAD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69" name="Triangle"/>
              <p:cNvSpPr/>
              <p:nvPr/>
            </p:nvSpPr>
            <p:spPr>
              <a:xfrm rot="1800000">
                <a:off x="4617518" y="979269"/>
                <a:ext cx="1319511" cy="1143863"/>
              </a:xfrm>
              <a:prstGeom prst="triangle">
                <a:avLst/>
              </a:prstGeom>
              <a:solidFill>
                <a:srgbClr val="83AAD7"/>
              </a:solidFill>
              <a:ln w="6350" cap="flat">
                <a:solidFill>
                  <a:srgbClr val="83AAD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70" name="Circle"/>
              <p:cNvSpPr/>
              <p:nvPr/>
            </p:nvSpPr>
            <p:spPr>
              <a:xfrm flipH="1">
                <a:off x="4990923" y="1513342"/>
                <a:ext cx="422091" cy="422091"/>
              </a:xfrm>
              <a:prstGeom prst="ellipse">
                <a:avLst/>
              </a:prstGeom>
              <a:solidFill>
                <a:srgbClr val="B6D5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71" name="Triangle"/>
              <p:cNvSpPr/>
              <p:nvPr/>
            </p:nvSpPr>
            <p:spPr>
              <a:xfrm rot="19800000">
                <a:off x="1751149" y="309969"/>
                <a:ext cx="1319512" cy="1143862"/>
              </a:xfrm>
              <a:prstGeom prst="triangle">
                <a:avLst/>
              </a:prstGeom>
              <a:solidFill>
                <a:srgbClr val="B6D5F0"/>
              </a:solidFill>
              <a:ln w="6350" cap="flat">
                <a:solidFill>
                  <a:srgbClr val="BBD4ED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72" name="Circle"/>
              <p:cNvSpPr/>
              <p:nvPr/>
            </p:nvSpPr>
            <p:spPr>
              <a:xfrm flipH="1">
                <a:off x="2315198" y="844042"/>
                <a:ext cx="422091" cy="422091"/>
              </a:xfrm>
              <a:prstGeom prst="ellipse">
                <a:avLst/>
              </a:prstGeom>
              <a:solidFill>
                <a:srgbClr val="83AAD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474" name="Rectangle"/>
            <p:cNvSpPr/>
            <p:nvPr/>
          </p:nvSpPr>
          <p:spPr>
            <a:xfrm>
              <a:off x="0" y="1038072"/>
              <a:ext cx="5593306" cy="2566923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circle">
                <a:fillToRect l="119636" t="37721" r="-19636" b="6227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69" tIns="54569" rIns="54569" bIns="54569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aphicFrame>
        <p:nvGraphicFramePr>
          <p:cNvPr id="476" name="Table"/>
          <p:cNvGraphicFramePr/>
          <p:nvPr>
            <p:extLst>
              <p:ext uri="{D42A27DB-BD31-4B8C-83A1-F6EECF244321}">
                <p14:modId xmlns:p14="http://schemas.microsoft.com/office/powerpoint/2010/main" val="2690026523"/>
              </p:ext>
            </p:extLst>
          </p:nvPr>
        </p:nvGraphicFramePr>
        <p:xfrm>
          <a:off x="312721" y="1085254"/>
          <a:ext cx="4429618" cy="73729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69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3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323"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lang="en-US" sz="1200" dirty="0">
                          <a:solidFill>
                            <a:srgbClr val="729ED0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CHẠY CODE</a:t>
                      </a:r>
                      <a:endParaRPr sz="1200" dirty="0">
                        <a:solidFill>
                          <a:srgbClr val="729ED0"/>
                        </a:solidFill>
                        <a:latin typeface="Source Sans Pro Bold"/>
                        <a:ea typeface="Source Sans Pro Bold"/>
                        <a:cs typeface="Source Sans Pro Bold"/>
                        <a:sym typeface="Source Sans Pro 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200" b="1" dirty="0">
                          <a:solidFill>
                            <a:srgbClr val="729ED0"/>
                          </a:solidFill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Windows/Linux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200" b="1">
                          <a:solidFill>
                            <a:srgbClr val="729ED0"/>
                          </a:solidFill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Mac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323"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lang="en-US" sz="1200" dirty="0" err="1">
                          <a:sym typeface="Source Sans Pro Regular"/>
                        </a:rPr>
                        <a:t>Tìm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kiếm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lịch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sử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lệnh</a:t>
                      </a:r>
                      <a:endParaRPr sz="1200" dirty="0">
                        <a:sym typeface="Source Sans Pro Regular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  <a:defRPr sz="1200">
                          <a:sym typeface="Source Sans Pro Regular"/>
                        </a:defRPr>
                      </a:pPr>
                      <a:r>
                        <a:rPr dirty="0"/>
                        <a:t>Ctrl</a:t>
                      </a:r>
                      <a:r>
                        <a:rPr lang="en-US" dirty="0"/>
                        <a:t>+</a:t>
                      </a:r>
                      <a:r>
                        <a:rPr lang="en-US" sz="1100" dirty="0">
                          <a:latin typeface="Font Awesome 5 Free Solid"/>
                          <a:ea typeface="Calibri" panose="020F0502020204030204" pitchFamily="34" charset="0"/>
                          <a:cs typeface="Calibri" panose="020F0502020204030204" pitchFamily="34" charset="0"/>
                          <a:sym typeface="Font Awesome 5 Free Solid"/>
                        </a:rPr>
                        <a:t>↑</a:t>
                      </a:r>
                      <a:endParaRPr sz="1100" dirty="0">
                        <a:latin typeface="Font Awesome 5 Free Solid"/>
                        <a:ea typeface="Font Awesome 5 Free Solid"/>
                        <a:cs typeface="Font Awesome 5 Free Solid"/>
                        <a:sym typeface="Font Awesome 5 Free Soli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  <a:defRPr sz="1200">
                          <a:sym typeface="Source Sans Pro Regular"/>
                        </a:defRPr>
                      </a:pPr>
                      <a:r>
                        <a:rPr dirty="0" err="1"/>
                        <a:t>Cmd</a:t>
                      </a:r>
                      <a:r>
                        <a:rPr dirty="0"/>
                        <a:t>+</a:t>
                      </a:r>
                      <a:r>
                        <a:rPr lang="en-US" sz="1100" dirty="0">
                          <a:latin typeface="Font Awesome 5 Free Solid"/>
                          <a:ea typeface="Calibri" panose="020F0502020204030204" pitchFamily="34" charset="0"/>
                          <a:cs typeface="Calibri" panose="020F0502020204030204" pitchFamily="34" charset="0"/>
                          <a:sym typeface="Font Awesome 5 Free Solid"/>
                        </a:rPr>
                        <a:t>↑</a:t>
                      </a:r>
                      <a:endParaRPr sz="1100" dirty="0">
                        <a:latin typeface="Font Awesome 5 Free Solid"/>
                        <a:ea typeface="Font Awesome 5 Free Solid"/>
                        <a:cs typeface="Font Awesome 5 Free Solid"/>
                        <a:sym typeface="Font Awesome 5 Free Soli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323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lang="en-US" sz="1200" dirty="0" err="1">
                          <a:sym typeface="Source Sans Pro Regular"/>
                        </a:rPr>
                        <a:t>Ngừng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lệnh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hiện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tại</a:t>
                      </a:r>
                      <a:endParaRPr sz="1200" dirty="0">
                        <a:sym typeface="Source Sans Pro Regular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1200" dirty="0">
                          <a:sym typeface="Source Sans Pro Regular"/>
                        </a:rPr>
                        <a:t>Esc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1200">
                          <a:sym typeface="Source Sans Pro Regular"/>
                        </a:rPr>
                        <a:t>Esc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323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lang="en-US" sz="1200" dirty="0" err="1">
                          <a:sym typeface="Source Sans Pro Regular"/>
                        </a:rPr>
                        <a:t>Xóa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mọi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thứ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trong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giao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diện</a:t>
                      </a:r>
                      <a:r>
                        <a:rPr lang="en-US" sz="1200" dirty="0">
                          <a:sym typeface="Source Sans Pro Regular"/>
                        </a:rPr>
                        <a:t> R</a:t>
                      </a:r>
                      <a:endParaRPr sz="1200" dirty="0">
                        <a:sym typeface="Source Sans Pro Regular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200">
                          <a:sym typeface="Source Sans Pro Regular"/>
                        </a:rPr>
                        <a:t>Ctrl+L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1200" dirty="0" err="1">
                          <a:sym typeface="Source Sans Pro Regular"/>
                        </a:rPr>
                        <a:t>Ctrl+L</a:t>
                      </a:r>
                      <a:endParaRPr sz="1200" dirty="0">
                        <a:sym typeface="Source Sans Pro Regular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77" name="Line"/>
          <p:cNvSpPr/>
          <p:nvPr/>
        </p:nvSpPr>
        <p:spPr>
          <a:xfrm>
            <a:off x="2354307" y="10337513"/>
            <a:ext cx="11321196" cy="2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7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22" y="9978473"/>
            <a:ext cx="1754523" cy="616479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RStudio® is a trademark of RStudio, PBC  •  CC BY SA  RStudio  •  info@rstudio.com  •  844-448-1212  •  rstudio.com  •  Learn more at rstudio.com  •  Font Awesome 5.15.3  •  RStudio IDE  1.4.1717  •  Updated:  2021-07"/>
          <p:cNvSpPr txBox="1"/>
          <p:nvPr/>
        </p:nvSpPr>
        <p:spPr>
          <a:xfrm>
            <a:off x="2353571" y="10340909"/>
            <a:ext cx="11322668" cy="24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>
                <a:solidFill>
                  <a:srgbClr val="000000"/>
                </a:solidFill>
              </a:defRPr>
            </a:pPr>
            <a:r>
              <a:t>RStudio® is a trademark of RStudio, PBC  • 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CC BY SA</a:t>
            </a:r>
            <a:r>
              <a:t>  RStudio  • 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info@rstudio.com</a:t>
            </a:r>
            <a:r>
              <a:t>  •  844-448-1212  • 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/>
              </a:rPr>
              <a:t>rstudio.com</a:t>
            </a:r>
            <a:r>
              <a:t>  •  Learn more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Source Sans Pro Bold"/>
                <a:ea typeface="Source Sans Pro Bold"/>
                <a:cs typeface="Source Sans Pro Bold"/>
                <a:sym typeface="Source Sans Pro Bold"/>
                <a:hlinkClick r:id="rId7"/>
              </a:rPr>
              <a:t>rstudio.com</a:t>
            </a:r>
            <a:r>
              <a:t>  •  Font Awesome 5.15.3  •  RStudio IDE  1.4.1717  •  Updated:  2021-07</a:t>
            </a:r>
          </a:p>
        </p:txBody>
      </p:sp>
      <p:sp>
        <p:nvSpPr>
          <p:cNvPr id="480" name="Extend the open source server with a  commercial license, support, and more:"/>
          <p:cNvSpPr txBox="1"/>
          <p:nvPr/>
        </p:nvSpPr>
        <p:spPr>
          <a:xfrm>
            <a:off x="9440778" y="1657113"/>
            <a:ext cx="2985898" cy="30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defRPr sz="11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vi-VN" dirty="0"/>
              <a:t>Mở rộng máy chủ mã nguồn mở bằng một </a:t>
            </a:r>
            <a:r>
              <a:rPr lang="en-US" dirty="0" err="1"/>
              <a:t>gói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vi-VN" dirty="0"/>
              <a:t>thương mại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vi-VN" dirty="0"/>
              <a:t> hỗ trợ và nhiều tính năng khác.</a:t>
            </a:r>
            <a:endParaRPr dirty="0"/>
          </a:p>
        </p:txBody>
      </p:sp>
      <p:sp>
        <p:nvSpPr>
          <p:cNvPr id="481" name="open and run multiple R sessions at once…"/>
          <p:cNvSpPr txBox="1"/>
          <p:nvPr/>
        </p:nvSpPr>
        <p:spPr>
          <a:xfrm>
            <a:off x="9440777" y="2014683"/>
            <a:ext cx="4416923" cy="1449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101600" indent="-101600">
              <a:lnSpc>
                <a:spcPct val="90000"/>
              </a:lnSpc>
              <a:spcBef>
                <a:spcPts val="300"/>
              </a:spcBef>
              <a:buClr>
                <a:srgbClr val="000000"/>
              </a:buClr>
              <a:buSzPct val="124000"/>
              <a:buChar char="•"/>
              <a:defRPr sz="11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R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lúc</a:t>
            </a:r>
            <a:endParaRPr dirty="0"/>
          </a:p>
          <a:p>
            <a:pPr marL="101600" indent="-101600">
              <a:lnSpc>
                <a:spcPct val="90000"/>
              </a:lnSpc>
              <a:spcBef>
                <a:spcPts val="300"/>
              </a:spcBef>
              <a:buClr>
                <a:srgbClr val="000000"/>
              </a:buClr>
              <a:buSzPct val="124000"/>
              <a:buChar char="•"/>
              <a:defRPr sz="11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dirty="0" err="1"/>
              <a:t>tinh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endParaRPr lang="en-US" dirty="0"/>
          </a:p>
          <a:p>
            <a:pPr marL="101600" indent="-101600">
              <a:lnSpc>
                <a:spcPct val="90000"/>
              </a:lnSpc>
              <a:spcBef>
                <a:spcPts val="300"/>
              </a:spcBef>
              <a:buClr>
                <a:srgbClr val="000000"/>
              </a:buClr>
              <a:buSzPct val="124000"/>
              <a:buChar char="•"/>
              <a:defRPr sz="11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dirty="0"/>
              <a:t>c</a:t>
            </a:r>
            <a:r>
              <a:rPr lang="vi-VN" dirty="0"/>
              <a:t>ông cụ quản lý phiên người dùng</a:t>
            </a:r>
            <a:endParaRPr lang="en-US" dirty="0"/>
          </a:p>
          <a:p>
            <a:pPr marL="101600" indent="-101600">
              <a:lnSpc>
                <a:spcPct val="90000"/>
              </a:lnSpc>
              <a:spcBef>
                <a:spcPts val="300"/>
              </a:spcBef>
              <a:buClr>
                <a:srgbClr val="000000"/>
              </a:buClr>
              <a:buSzPct val="124000"/>
              <a:buChar char="•"/>
              <a:defRPr sz="11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dirty="0"/>
              <a:t>h</a:t>
            </a:r>
            <a:r>
              <a:rPr lang="vi-VN" dirty="0"/>
              <a:t>ợp tác theo thời gian thực với người khác trong dự án chung</a:t>
            </a:r>
            <a:endParaRPr lang="en-US" dirty="0"/>
          </a:p>
          <a:p>
            <a:pPr marL="101600" indent="-101600">
              <a:lnSpc>
                <a:spcPct val="90000"/>
              </a:lnSpc>
              <a:spcBef>
                <a:spcPts val="300"/>
              </a:spcBef>
              <a:buClr>
                <a:srgbClr val="000000"/>
              </a:buClr>
              <a:buSzPct val="124000"/>
              <a:buChar char="•"/>
              <a:defRPr sz="11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R sang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  <a:p>
            <a:pPr marL="101600" indent="-101600">
              <a:lnSpc>
                <a:spcPct val="90000"/>
              </a:lnSpc>
              <a:spcBef>
                <a:spcPts val="300"/>
              </a:spcBef>
              <a:buClr>
                <a:srgbClr val="000000"/>
              </a:buClr>
              <a:buSzPct val="124000"/>
              <a:buChar char="•"/>
              <a:defRPr sz="11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,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endParaRPr lang="en-US" dirty="0"/>
          </a:p>
          <a:p>
            <a:pPr marL="101600" indent="-101600">
              <a:lnSpc>
                <a:spcPct val="90000"/>
              </a:lnSpc>
              <a:spcBef>
                <a:spcPts val="300"/>
              </a:spcBef>
              <a:buClr>
                <a:srgbClr val="000000"/>
              </a:buClr>
              <a:buSzPct val="124000"/>
              <a:buChar char="•"/>
              <a:defRPr sz="11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dirty="0"/>
              <a:t>l</a:t>
            </a:r>
            <a:r>
              <a:rPr lang="vi-VN" dirty="0"/>
              <a:t>àm việc trong môi trường</a:t>
            </a:r>
            <a:r>
              <a:rPr lang="en-US" dirty="0"/>
              <a:t> </a:t>
            </a:r>
            <a:r>
              <a:rPr dirty="0"/>
              <a:t>RStudio IDE, </a:t>
            </a:r>
            <a:r>
              <a:rPr dirty="0" err="1"/>
              <a:t>JupyterLab</a:t>
            </a:r>
            <a:r>
              <a:rPr dirty="0"/>
              <a:t>, </a:t>
            </a:r>
            <a:r>
              <a:rPr dirty="0" err="1"/>
              <a:t>Jupyter</a:t>
            </a:r>
            <a:r>
              <a:rPr dirty="0"/>
              <a:t> Notebooks, </a:t>
            </a:r>
            <a:r>
              <a:rPr lang="en-US" dirty="0" err="1"/>
              <a:t>hoặc</a:t>
            </a:r>
            <a:r>
              <a:rPr dirty="0"/>
              <a:t> VS Code</a:t>
            </a:r>
          </a:p>
        </p:txBody>
      </p:sp>
      <p:sp>
        <p:nvSpPr>
          <p:cNvPr id="482" name="Download a free 45 day evaluation at…"/>
          <p:cNvSpPr txBox="1"/>
          <p:nvPr/>
        </p:nvSpPr>
        <p:spPr>
          <a:xfrm>
            <a:off x="9440777" y="3521977"/>
            <a:ext cx="4194976" cy="30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defRPr sz="11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miễn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45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/>
              </a:rPr>
              <a:t>www.rstudio.com/products/workbench/evaluation/</a:t>
            </a:r>
            <a:r>
              <a:rPr u="none" dirty="0"/>
              <a:t> </a:t>
            </a:r>
          </a:p>
        </p:txBody>
      </p:sp>
      <p:sp>
        <p:nvSpPr>
          <p:cNvPr id="483" name="WHY RSTUDIO WORKBENCH?"/>
          <p:cNvSpPr txBox="1"/>
          <p:nvPr/>
        </p:nvSpPr>
        <p:spPr>
          <a:xfrm>
            <a:off x="9440777" y="1417971"/>
            <a:ext cx="2268250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>
              <a:defRPr>
                <a:latin typeface="Source Sans Pro Bold"/>
                <a:ea typeface="Source Sans Pro Bold"/>
                <a:cs typeface="Source Sans Pro Bold"/>
                <a:sym typeface="Source Sans Pro Bold"/>
              </a:defRPr>
            </a:pPr>
            <a:r>
              <a:rPr lang="en-US" dirty="0"/>
              <a:t>TẠI SAO LÀ</a:t>
            </a:r>
            <a:r>
              <a:rPr dirty="0"/>
              <a:t> RSTUDIO WORKBENCH?</a:t>
            </a:r>
          </a:p>
        </p:txBody>
      </p:sp>
      <p:sp>
        <p:nvSpPr>
          <p:cNvPr id="484" name="Line"/>
          <p:cNvSpPr/>
          <p:nvPr/>
        </p:nvSpPr>
        <p:spPr>
          <a:xfrm>
            <a:off x="312720" y="630816"/>
            <a:ext cx="8847640" cy="2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85" name="Keyboard Shortcuts"/>
          <p:cNvSpPr txBox="1"/>
          <p:nvPr/>
        </p:nvSpPr>
        <p:spPr>
          <a:xfrm>
            <a:off x="312720" y="689526"/>
            <a:ext cx="1144544" cy="31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>
              <a:lnSpc>
                <a:spcPct val="80000"/>
              </a:lnSpc>
              <a:spcBef>
                <a:spcPts val="0"/>
              </a:spcBef>
              <a:defRPr sz="2500">
                <a:solidFill>
                  <a:srgbClr val="628DB5"/>
                </a:solidFill>
              </a:defRPr>
            </a:pPr>
            <a:r>
              <a:rPr lang="en-US" dirty="0" err="1"/>
              <a:t>Phím</a:t>
            </a:r>
            <a:r>
              <a:rPr lang="en-US" dirty="0"/>
              <a:t> </a:t>
            </a:r>
            <a:r>
              <a:rPr lang="en-US" dirty="0" err="1"/>
              <a:t>tắt</a:t>
            </a:r>
            <a:endParaRPr dirty="0"/>
          </a:p>
        </p:txBody>
      </p:sp>
      <p:graphicFrame>
        <p:nvGraphicFramePr>
          <p:cNvPr id="486" name="Table"/>
          <p:cNvGraphicFramePr/>
          <p:nvPr>
            <p:extLst>
              <p:ext uri="{D42A27DB-BD31-4B8C-83A1-F6EECF244321}">
                <p14:modId xmlns:p14="http://schemas.microsoft.com/office/powerpoint/2010/main" val="3331913991"/>
              </p:ext>
            </p:extLst>
          </p:nvPr>
        </p:nvGraphicFramePr>
        <p:xfrm>
          <a:off x="4819682" y="1085254"/>
          <a:ext cx="4416918" cy="73801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266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3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504"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lang="en-US" sz="1200" dirty="0">
                          <a:solidFill>
                            <a:srgbClr val="729ED0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TÀI LIỆU VÀ ỨNG DỤNG</a:t>
                      </a:r>
                      <a:endParaRPr sz="1200" dirty="0">
                        <a:solidFill>
                          <a:srgbClr val="729ED0"/>
                        </a:solidFill>
                        <a:latin typeface="Source Sans Pro Bold"/>
                        <a:ea typeface="Source Sans Pro Bold"/>
                        <a:cs typeface="Source Sans Pro Bold"/>
                        <a:sym typeface="Source Sans Pro 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200">
                          <a:solidFill>
                            <a:srgbClr val="729ED0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200">
                          <a:solidFill>
                            <a:srgbClr val="729ED0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504">
                <a:tc>
                  <a:txBody>
                    <a:bodyPr/>
                    <a:lstStyle/>
                    <a:p>
                      <a:pPr algn="l" defTabSz="914400"/>
                      <a:r>
                        <a:rPr lang="en-US" sz="1200" dirty="0" err="1">
                          <a:sym typeface="Source Sans Pro Regular"/>
                        </a:rPr>
                        <a:t>Xuất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tài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liệu</a:t>
                      </a:r>
                      <a:r>
                        <a:rPr sz="1200" dirty="0">
                          <a:sym typeface="Source Sans Pro Regular"/>
                        </a:rPr>
                        <a:t> (</a:t>
                      </a:r>
                      <a:r>
                        <a:rPr sz="1200" dirty="0" err="1">
                          <a:sym typeface="Source Sans Pro Regular"/>
                        </a:rPr>
                        <a:t>knitr</a:t>
                      </a:r>
                      <a:r>
                        <a:rPr sz="1200" dirty="0">
                          <a:sym typeface="Source Sans Pro Regular"/>
                        </a:rPr>
                        <a:t>)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ym typeface="Source Sans Pro Regular"/>
                        </a:rPr>
                        <a:t>Ctrl+Shift+K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ym typeface="Source Sans Pro Regular"/>
                        </a:rPr>
                        <a:t>Cmd+Shift+K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504">
                <a:tc>
                  <a:txBody>
                    <a:bodyPr/>
                    <a:lstStyle/>
                    <a:p>
                      <a:pPr algn="l" defTabSz="914400"/>
                      <a:r>
                        <a:rPr lang="en-US" sz="1200" dirty="0" err="1">
                          <a:sym typeface="Source Sans Pro Regular"/>
                        </a:rPr>
                        <a:t>Chèn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đoạn</a:t>
                      </a:r>
                      <a:r>
                        <a:rPr lang="en-US" sz="1200" dirty="0">
                          <a:sym typeface="Source Sans Pro Regular"/>
                        </a:rPr>
                        <a:t> code</a:t>
                      </a:r>
                      <a:r>
                        <a:rPr sz="1200" dirty="0">
                          <a:sym typeface="Source Sans Pro Regular"/>
                        </a:rPr>
                        <a:t> (</a:t>
                      </a:r>
                      <a:r>
                        <a:rPr sz="1200" dirty="0" err="1">
                          <a:sym typeface="Source Sans Pro Regular"/>
                        </a:rPr>
                        <a:t>Sweave</a:t>
                      </a:r>
                      <a:r>
                        <a:rPr sz="1200" dirty="0">
                          <a:sym typeface="Source Sans Pro Regular"/>
                        </a:rPr>
                        <a:t> &amp; </a:t>
                      </a:r>
                      <a:r>
                        <a:rPr sz="1200" dirty="0" err="1">
                          <a:sym typeface="Source Sans Pro Regular"/>
                        </a:rPr>
                        <a:t>Knitr</a:t>
                      </a:r>
                      <a:r>
                        <a:rPr sz="1200" dirty="0">
                          <a:sym typeface="Source Sans Pro Regular"/>
                        </a:rPr>
                        <a:t>)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ym typeface="Source Sans Pro Regular"/>
                        </a:rPr>
                        <a:t>Ctrl+Alt+I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ym typeface="Source Sans Pro Regular"/>
                        </a:rPr>
                        <a:t>Cmd+Option+I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504">
                <a:tc>
                  <a:txBody>
                    <a:bodyPr/>
                    <a:lstStyle/>
                    <a:p>
                      <a:pPr algn="l" defTabSz="914400"/>
                      <a:r>
                        <a:rPr lang="en-US" sz="1200" dirty="0" err="1">
                          <a:sym typeface="Source Sans Pro Regular"/>
                        </a:rPr>
                        <a:t>Chạy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từ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đầu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đến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dòng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hiện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tại</a:t>
                      </a:r>
                      <a:endParaRPr sz="1200" dirty="0">
                        <a:sym typeface="Source Sans Pro Regular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ym typeface="Source Sans Pro Regular"/>
                        </a:rPr>
                        <a:t>Ctrl+Alt+B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 dirty="0" err="1">
                          <a:sym typeface="Source Sans Pro Regular"/>
                        </a:rPr>
                        <a:t>Cmd+Option+B</a:t>
                      </a:r>
                      <a:endParaRPr sz="1200" dirty="0">
                        <a:sym typeface="Source Sans Pro Regular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87" name="RStudio…"/>
          <p:cNvSpPr txBox="1"/>
          <p:nvPr/>
        </p:nvSpPr>
        <p:spPr>
          <a:xfrm>
            <a:off x="9440778" y="643516"/>
            <a:ext cx="1525906" cy="731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>
              <a:lnSpc>
                <a:spcPct val="80000"/>
              </a:lnSpc>
              <a:spcBef>
                <a:spcPts val="0"/>
              </a:spcBef>
              <a:defRPr sz="2500">
                <a:solidFill>
                  <a:srgbClr val="628DB5"/>
                </a:solidFill>
              </a:defRPr>
            </a:pPr>
            <a:r>
              <a:rPr dirty="0"/>
              <a:t>RStudio 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defRPr sz="2500">
                <a:solidFill>
                  <a:srgbClr val="628DB5"/>
                </a:solidFill>
              </a:defRPr>
            </a:pPr>
            <a:r>
              <a:rPr dirty="0"/>
              <a:t>Workbench</a:t>
            </a:r>
          </a:p>
        </p:txBody>
      </p:sp>
      <p:sp>
        <p:nvSpPr>
          <p:cNvPr id="488" name="Line"/>
          <p:cNvSpPr/>
          <p:nvPr/>
        </p:nvSpPr>
        <p:spPr>
          <a:xfrm>
            <a:off x="312720" y="4587614"/>
            <a:ext cx="8847640" cy="2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89" name="Visual Editor"/>
          <p:cNvSpPr txBox="1"/>
          <p:nvPr/>
        </p:nvSpPr>
        <p:spPr>
          <a:xfrm>
            <a:off x="312720" y="4646324"/>
            <a:ext cx="3119444" cy="31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>
              <a:lnSpc>
                <a:spcPct val="80000"/>
              </a:lnSpc>
              <a:spcBef>
                <a:spcPts val="0"/>
              </a:spcBef>
              <a:defRPr sz="2500">
                <a:solidFill>
                  <a:srgbClr val="628DB5"/>
                </a:solidFill>
              </a:defRPr>
            </a:pP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dirty="0"/>
          </a:p>
        </p:txBody>
      </p:sp>
      <p:sp>
        <p:nvSpPr>
          <p:cNvPr id="490" name="Share Projects"/>
          <p:cNvSpPr txBox="1"/>
          <p:nvPr/>
        </p:nvSpPr>
        <p:spPr>
          <a:xfrm>
            <a:off x="9440777" y="3922519"/>
            <a:ext cx="1792157" cy="31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>
              <a:lnSpc>
                <a:spcPct val="80000"/>
              </a:lnSpc>
              <a:spcBef>
                <a:spcPts val="0"/>
              </a:spcBef>
              <a:defRPr sz="2500">
                <a:solidFill>
                  <a:srgbClr val="628DB5"/>
                </a:solidFill>
              </a:defRPr>
            </a:pPr>
            <a:r>
              <a:rPr lang="en-US" dirty="0"/>
              <a:t>Chia </a:t>
            </a:r>
            <a:r>
              <a:rPr lang="en-US" dirty="0" err="1"/>
              <a:t>sẻ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dirty="0"/>
          </a:p>
        </p:txBody>
      </p:sp>
      <p:sp>
        <p:nvSpPr>
          <p:cNvPr id="491" name="Share Project with Collaborators"/>
          <p:cNvSpPr txBox="1"/>
          <p:nvPr/>
        </p:nvSpPr>
        <p:spPr>
          <a:xfrm>
            <a:off x="11049151" y="6314985"/>
            <a:ext cx="1067150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defRPr>
            </a:pPr>
            <a:r>
              <a:rPr lang="en-US" dirty="0"/>
              <a:t>Chia </a:t>
            </a:r>
            <a:r>
              <a:rPr lang="en-US" dirty="0" err="1"/>
              <a:t>sẻ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sz="1000" dirty="0" err="1">
                <a:solidFill>
                  <a:srgbClr val="000000"/>
                </a:solidFill>
                <a:latin typeface="Source Sans Pro Light"/>
                <a:ea typeface="Source Sans Pro Light"/>
                <a:sym typeface="Source Sans Pro Light"/>
              </a:rPr>
              <a:t>với</a:t>
            </a:r>
            <a:r>
              <a:rPr lang="en-US" sz="1000" dirty="0">
                <a:solidFill>
                  <a:srgbClr val="000000"/>
                </a:solidFill>
                <a:latin typeface="Source Sans Pro Light"/>
                <a:ea typeface="Source Sans Pro Light"/>
                <a:sym typeface="Source Sans Pro Light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Source Sans Pro Light"/>
                <a:ea typeface="Source Sans Pro Light"/>
                <a:sym typeface="Source Sans Pro Light"/>
              </a:rPr>
              <a:t>người</a:t>
            </a:r>
            <a:r>
              <a:rPr lang="en-US" sz="1000" dirty="0">
                <a:solidFill>
                  <a:srgbClr val="000000"/>
                </a:solidFill>
                <a:latin typeface="Source Sans Pro Light"/>
                <a:ea typeface="Source Sans Pro Light"/>
                <a:sym typeface="Source Sans Pro Light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Source Sans Pro Light"/>
                <a:ea typeface="Source Sans Pro Light"/>
                <a:sym typeface="Source Sans Pro Light"/>
              </a:rPr>
              <a:t>cộng</a:t>
            </a:r>
            <a:r>
              <a:rPr lang="en-US" sz="1000" dirty="0">
                <a:solidFill>
                  <a:srgbClr val="000000"/>
                </a:solidFill>
                <a:latin typeface="Source Sans Pro Light"/>
                <a:ea typeface="Source Sans Pro Light"/>
                <a:sym typeface="Source Sans Pro Light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Source Sans Pro Light"/>
                <a:ea typeface="Source Sans Pro Light"/>
                <a:sym typeface="Source Sans Pro Light"/>
              </a:rPr>
              <a:t>tác</a:t>
            </a:r>
            <a:endParaRPr sz="1000" dirty="0">
              <a:solidFill>
                <a:srgbClr val="000000"/>
              </a:solidFill>
              <a:latin typeface="Source Sans Pro Light"/>
              <a:ea typeface="Source Sans Pro Light"/>
              <a:sym typeface="Source Sans Pro Light"/>
            </a:endParaRPr>
          </a:p>
        </p:txBody>
      </p:sp>
      <p:sp>
        <p:nvSpPr>
          <p:cNvPr id="492" name="Active shared collaborators"/>
          <p:cNvSpPr txBox="1"/>
          <p:nvPr/>
        </p:nvSpPr>
        <p:spPr>
          <a:xfrm>
            <a:off x="11006284" y="5428650"/>
            <a:ext cx="966898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dirty="0"/>
          </a:p>
        </p:txBody>
      </p:sp>
      <p:sp>
        <p:nvSpPr>
          <p:cNvPr id="493" name="Select…"/>
          <p:cNvSpPr txBox="1"/>
          <p:nvPr/>
        </p:nvSpPr>
        <p:spPr>
          <a:xfrm>
            <a:off x="12681356" y="6080808"/>
            <a:ext cx="641030" cy="48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1000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defRPr>
            </a:pP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R</a:t>
            </a:r>
            <a:endParaRPr dirty="0"/>
          </a:p>
        </p:txBody>
      </p:sp>
      <p:sp>
        <p:nvSpPr>
          <p:cNvPr id="494" name="Start new R Session in current  project"/>
          <p:cNvSpPr txBox="1"/>
          <p:nvPr/>
        </p:nvSpPr>
        <p:spPr>
          <a:xfrm>
            <a:off x="11187593" y="4563053"/>
            <a:ext cx="1198201" cy="48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dirty="0"/>
              <a:t> </a:t>
            </a:r>
            <a:r>
              <a:rPr lang="en-US" dirty="0" err="1">
                <a:latin typeface="Source Sans Pro Bold"/>
                <a:sym typeface="Source Sans Pro Bold"/>
              </a:rPr>
              <a:t>phiên</a:t>
            </a:r>
            <a:r>
              <a:rPr lang="en-US" dirty="0">
                <a:latin typeface="Source Sans Pro Bold"/>
                <a:sym typeface="Source Sans Pro Bold"/>
              </a:rPr>
              <a:t> </a:t>
            </a:r>
            <a:r>
              <a:rPr lang="en-US" dirty="0" err="1">
                <a:latin typeface="Source Sans Pro Bold"/>
                <a:sym typeface="Source Sans Pro Bold"/>
              </a:rPr>
              <a:t>làm</a:t>
            </a:r>
            <a:r>
              <a:rPr lang="en-US" dirty="0">
                <a:latin typeface="Source Sans Pro Bold"/>
                <a:sym typeface="Source Sans Pro Bold"/>
              </a:rPr>
              <a:t> </a:t>
            </a:r>
            <a:r>
              <a:rPr lang="en-US" dirty="0" err="1">
                <a:latin typeface="Source Sans Pro Bold"/>
                <a:sym typeface="Source Sans Pro Bold"/>
              </a:rPr>
              <a:t>việc</a:t>
            </a:r>
            <a:r>
              <a:rPr dirty="0">
                <a:latin typeface="Source Sans Pro Bold"/>
                <a:ea typeface="Source Sans Pro Bold"/>
                <a:cs typeface="Source Sans Pro Bold"/>
                <a:sym typeface="Source Sans Pro Bold"/>
              </a:rPr>
              <a:t> R </a:t>
            </a:r>
            <a:r>
              <a:rPr lang="en-US" dirty="0" err="1">
                <a:latin typeface="Source Sans Pro Bold"/>
                <a:ea typeface="Source Sans Pro Bold"/>
                <a:cs typeface="Source Sans Pro Bold"/>
                <a:sym typeface="Source Sans Pro Bold"/>
              </a:rPr>
              <a:t>mới</a:t>
            </a:r>
            <a:r>
              <a:rPr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dirty="0"/>
          </a:p>
        </p:txBody>
      </p:sp>
      <p:sp>
        <p:nvSpPr>
          <p:cNvPr id="495" name="Close R Session in project"/>
          <p:cNvSpPr txBox="1"/>
          <p:nvPr/>
        </p:nvSpPr>
        <p:spPr>
          <a:xfrm>
            <a:off x="12385795" y="4608748"/>
            <a:ext cx="1031562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dirty="0"/>
              <a:t> R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dirty="0"/>
              <a:t> </a:t>
            </a:r>
          </a:p>
        </p:txBody>
      </p:sp>
      <p:pic>
        <p:nvPicPr>
          <p:cNvPr id="496" name="Screen Shot 2015-12-24 at 9.06.41 AM.png" descr="Screen Shot 2015-12-24 at 9.06.41 AM.png"/>
          <p:cNvPicPr>
            <a:picLocks noChangeAspect="1"/>
          </p:cNvPicPr>
          <p:nvPr/>
        </p:nvPicPr>
        <p:blipFill>
          <a:blip r:embed="rId9"/>
          <a:srcRect l="73134" t="10784" r="5414" b="83325"/>
          <a:stretch>
            <a:fillRect/>
          </a:stretch>
        </p:blipFill>
        <p:spPr>
          <a:xfrm>
            <a:off x="11206660" y="5053048"/>
            <a:ext cx="1666894" cy="358958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</p:spPr>
      </p:pic>
      <p:pic>
        <p:nvPicPr>
          <p:cNvPr id="497" name="Screen Shot 2015-12-24 at 9.13.10 AM.png" descr="Screen Shot 2015-12-24 at 9.13.10 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46427" y="5411978"/>
            <a:ext cx="888477" cy="600322"/>
          </a:xfrm>
          <a:prstGeom prst="rect">
            <a:avLst/>
          </a:prstGeom>
          <a:ln w="6350">
            <a:solidFill>
              <a:srgbClr val="53585F"/>
            </a:solidFill>
            <a:miter lim="400000"/>
          </a:ln>
        </p:spPr>
      </p:pic>
      <p:pic>
        <p:nvPicPr>
          <p:cNvPr id="498" name="Screen Shot 2015-12-24 at 9.12.51 AM.png" descr="Screen Shot 2015-12-24 at 9.12.51 A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41533" y="5429106"/>
            <a:ext cx="1192174" cy="1359585"/>
          </a:xfrm>
          <a:prstGeom prst="rect">
            <a:avLst/>
          </a:prstGeom>
          <a:ln w="6350">
            <a:solidFill>
              <a:srgbClr val="53585F"/>
            </a:solidFill>
            <a:miter lim="400000"/>
          </a:ln>
        </p:spPr>
      </p:pic>
      <p:grpSp>
        <p:nvGrpSpPr>
          <p:cNvPr id="501" name="J"/>
          <p:cNvGrpSpPr/>
          <p:nvPr/>
        </p:nvGrpSpPr>
        <p:grpSpPr>
          <a:xfrm>
            <a:off x="11465120" y="5121499"/>
            <a:ext cx="103881" cy="127001"/>
            <a:chOff x="0" y="0"/>
            <a:chExt cx="103879" cy="127000"/>
          </a:xfrm>
        </p:grpSpPr>
        <p:sp>
          <p:nvSpPr>
            <p:cNvPr id="499" name="Rounded Rectangle"/>
            <p:cNvSpPr/>
            <p:nvPr/>
          </p:nvSpPr>
          <p:spPr>
            <a:xfrm>
              <a:off x="0" y="11560"/>
              <a:ext cx="103880" cy="103880"/>
            </a:xfrm>
            <a:prstGeom prst="roundRect">
              <a:avLst>
                <a:gd name="adj" fmla="val 15000"/>
              </a:avLst>
            </a:prstGeom>
            <a:solidFill>
              <a:srgbClr val="70BF41"/>
            </a:solidFill>
            <a:ln w="12700" cap="flat">
              <a:noFill/>
              <a:miter lim="400000"/>
            </a:ln>
            <a:effectLst/>
          </p:spPr>
          <p:txBody>
            <a:bodyPr wrap="square" lIns="54569" tIns="54569" rIns="54569" bIns="54569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600">
                  <a:solidFill>
                    <a:srgbClr val="000000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defRPr>
              </a:pPr>
              <a:endParaRPr/>
            </a:p>
          </p:txBody>
        </p:sp>
        <p:sp>
          <p:nvSpPr>
            <p:cNvPr id="500" name="J"/>
            <p:cNvSpPr txBox="1"/>
            <p:nvPr/>
          </p:nvSpPr>
          <p:spPr>
            <a:xfrm>
              <a:off x="4564" y="0"/>
              <a:ext cx="94752" cy="127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z="600">
                  <a:solidFill>
                    <a:srgbClr val="000000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defRPr>
              </a:lvl1pPr>
            </a:lstStyle>
            <a:p>
              <a:r>
                <a:t>J</a:t>
              </a:r>
            </a:p>
          </p:txBody>
        </p:sp>
      </p:grpSp>
      <p:grpSp>
        <p:nvGrpSpPr>
          <p:cNvPr id="504" name="H"/>
          <p:cNvGrpSpPr/>
          <p:nvPr/>
        </p:nvGrpSpPr>
        <p:grpSpPr>
          <a:xfrm>
            <a:off x="11350494" y="5121499"/>
            <a:ext cx="103880" cy="127001"/>
            <a:chOff x="0" y="0"/>
            <a:chExt cx="103879" cy="127000"/>
          </a:xfrm>
        </p:grpSpPr>
        <p:sp>
          <p:nvSpPr>
            <p:cNvPr id="502" name="Rounded Rectangle"/>
            <p:cNvSpPr/>
            <p:nvPr/>
          </p:nvSpPr>
          <p:spPr>
            <a:xfrm>
              <a:off x="0" y="11560"/>
              <a:ext cx="103880" cy="103880"/>
            </a:xfrm>
            <a:prstGeom prst="roundRect">
              <a:avLst>
                <a:gd name="adj" fmla="val 15000"/>
              </a:avLst>
            </a:prstGeom>
            <a:solidFill>
              <a:srgbClr val="F38F18"/>
            </a:solidFill>
            <a:ln w="12700" cap="flat">
              <a:noFill/>
              <a:miter lim="400000"/>
            </a:ln>
            <a:effectLst/>
          </p:spPr>
          <p:txBody>
            <a:bodyPr wrap="square" lIns="54569" tIns="54569" rIns="54569" bIns="54569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600">
                  <a:solidFill>
                    <a:srgbClr val="000000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defRPr>
              </a:pPr>
              <a:endParaRPr/>
            </a:p>
          </p:txBody>
        </p:sp>
        <p:sp>
          <p:nvSpPr>
            <p:cNvPr id="503" name="H"/>
            <p:cNvSpPr txBox="1"/>
            <p:nvPr/>
          </p:nvSpPr>
          <p:spPr>
            <a:xfrm>
              <a:off x="4564" y="0"/>
              <a:ext cx="94752" cy="127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z="600">
                  <a:solidFill>
                    <a:srgbClr val="000000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defRPr>
              </a:lvl1pPr>
            </a:lstStyle>
            <a:p>
              <a:r>
                <a:t>H</a:t>
              </a:r>
            </a:p>
          </p:txBody>
        </p:sp>
      </p:grpSp>
      <p:grpSp>
        <p:nvGrpSpPr>
          <p:cNvPr id="507" name="T"/>
          <p:cNvGrpSpPr/>
          <p:nvPr/>
        </p:nvGrpSpPr>
        <p:grpSpPr>
          <a:xfrm>
            <a:off x="11234597" y="5121499"/>
            <a:ext cx="103881" cy="127001"/>
            <a:chOff x="0" y="0"/>
            <a:chExt cx="103879" cy="127000"/>
          </a:xfrm>
        </p:grpSpPr>
        <p:sp>
          <p:nvSpPr>
            <p:cNvPr id="505" name="Rounded Rectangle"/>
            <p:cNvSpPr/>
            <p:nvPr/>
          </p:nvSpPr>
          <p:spPr>
            <a:xfrm>
              <a:off x="0" y="11560"/>
              <a:ext cx="103880" cy="103880"/>
            </a:xfrm>
            <a:prstGeom prst="roundRect">
              <a:avLst>
                <a:gd name="adj" fmla="val 15000"/>
              </a:avLst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4569" tIns="54569" rIns="54569" bIns="54569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600">
                  <a:solidFill>
                    <a:srgbClr val="000000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defRPr>
              </a:pPr>
              <a:endParaRPr/>
            </a:p>
          </p:txBody>
        </p:sp>
        <p:sp>
          <p:nvSpPr>
            <p:cNvPr id="506" name="T"/>
            <p:cNvSpPr txBox="1"/>
            <p:nvPr/>
          </p:nvSpPr>
          <p:spPr>
            <a:xfrm>
              <a:off x="4564" y="0"/>
              <a:ext cx="94752" cy="127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z="600">
                  <a:solidFill>
                    <a:srgbClr val="000000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defRPr>
              </a:lvl1pPr>
            </a:lstStyle>
            <a:p>
              <a:r>
                <a:t>T</a:t>
              </a:r>
            </a:p>
          </p:txBody>
        </p:sp>
      </p:grpSp>
      <p:sp>
        <p:nvSpPr>
          <p:cNvPr id="508" name="Line"/>
          <p:cNvSpPr/>
          <p:nvPr/>
        </p:nvSpPr>
        <p:spPr>
          <a:xfrm>
            <a:off x="11407663" y="5305876"/>
            <a:ext cx="5720" cy="168065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09" name="Line"/>
          <p:cNvSpPr/>
          <p:nvPr/>
        </p:nvSpPr>
        <p:spPr>
          <a:xfrm>
            <a:off x="12216138" y="4912135"/>
            <a:ext cx="353069" cy="23133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10" name="Line"/>
          <p:cNvSpPr/>
          <p:nvPr/>
        </p:nvSpPr>
        <p:spPr>
          <a:xfrm flipH="1">
            <a:off x="12750007" y="5018097"/>
            <a:ext cx="36159" cy="161527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11" name="Line"/>
          <p:cNvSpPr/>
          <p:nvPr/>
        </p:nvSpPr>
        <p:spPr>
          <a:xfrm flipH="1" flipV="1">
            <a:off x="12845257" y="5349514"/>
            <a:ext cx="26654" cy="794972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12" name="Name of current project"/>
          <p:cNvSpPr txBox="1"/>
          <p:nvPr/>
        </p:nvSpPr>
        <p:spPr>
          <a:xfrm>
            <a:off x="11698666" y="5770003"/>
            <a:ext cx="657493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 algn="ctr"/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dirty="0"/>
          </a:p>
        </p:txBody>
      </p:sp>
      <p:sp>
        <p:nvSpPr>
          <p:cNvPr id="513" name="Line"/>
          <p:cNvSpPr/>
          <p:nvPr/>
        </p:nvSpPr>
        <p:spPr>
          <a:xfrm flipV="1">
            <a:off x="12045339" y="5413349"/>
            <a:ext cx="3609" cy="382774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14" name="RStudio saves the call history, workspace, and working directory associated with a project. It reloads each when you re-open a project."/>
          <p:cNvSpPr txBox="1"/>
          <p:nvPr/>
        </p:nvSpPr>
        <p:spPr>
          <a:xfrm>
            <a:off x="9440778" y="4516239"/>
            <a:ext cx="1654619" cy="618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vi-VN" dirty="0"/>
              <a:t>RStudio lưu lịch sử, không gian làm việc và thư mục làm việc liên </a:t>
            </a:r>
            <a:r>
              <a:rPr lang="en-US" dirty="0" err="1"/>
              <a:t>kết</a:t>
            </a:r>
            <a:r>
              <a:rPr lang="vi-VN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/>
              <a:t>một </a:t>
            </a:r>
            <a:r>
              <a:rPr lang="vi-VN" dirty="0"/>
              <a:t>dự án.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vi-VN" dirty="0"/>
              <a:t> tải lại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vi-VN" dirty="0"/>
              <a:t>bạn mở lại</a:t>
            </a:r>
            <a:r>
              <a:rPr lang="en-US" dirty="0"/>
              <a:t> </a:t>
            </a:r>
            <a:r>
              <a:rPr lang="vi-VN" dirty="0"/>
              <a:t>dự án.</a:t>
            </a:r>
            <a:endParaRPr dirty="0"/>
          </a:p>
        </p:txBody>
      </p:sp>
      <p:sp>
        <p:nvSpPr>
          <p:cNvPr id="515" name="File &gt; New Project"/>
          <p:cNvSpPr txBox="1"/>
          <p:nvPr/>
        </p:nvSpPr>
        <p:spPr>
          <a:xfrm>
            <a:off x="9443418" y="4307080"/>
            <a:ext cx="1109414" cy="16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defRPr>
            </a:lvl1pPr>
          </a:lstStyle>
          <a:p>
            <a:r>
              <a:t>File &gt; New Project</a:t>
            </a:r>
          </a:p>
        </p:txBody>
      </p:sp>
      <p:sp>
        <p:nvSpPr>
          <p:cNvPr id="516" name="Check spelling"/>
          <p:cNvSpPr txBox="1"/>
          <p:nvPr/>
        </p:nvSpPr>
        <p:spPr>
          <a:xfrm>
            <a:off x="2012351" y="4898993"/>
            <a:ext cx="758528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tả</a:t>
            </a:r>
            <a:endParaRPr lang="en-US" dirty="0"/>
          </a:p>
        </p:txBody>
      </p:sp>
      <p:sp>
        <p:nvSpPr>
          <p:cNvPr id="517" name="Render output"/>
          <p:cNvSpPr txBox="1"/>
          <p:nvPr/>
        </p:nvSpPr>
        <p:spPr>
          <a:xfrm>
            <a:off x="2599611" y="4893572"/>
            <a:ext cx="498986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518" name="Choose output format"/>
          <p:cNvSpPr txBox="1"/>
          <p:nvPr/>
        </p:nvSpPr>
        <p:spPr>
          <a:xfrm>
            <a:off x="3291284" y="4681779"/>
            <a:ext cx="503835" cy="60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 algn="r"/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519" name="Choose output location"/>
          <p:cNvSpPr txBox="1"/>
          <p:nvPr/>
        </p:nvSpPr>
        <p:spPr>
          <a:xfrm>
            <a:off x="3928323" y="4863401"/>
            <a:ext cx="654692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dirty="0"/>
          </a:p>
        </p:txBody>
      </p:sp>
      <p:sp>
        <p:nvSpPr>
          <p:cNvPr id="520" name="Insert code chunk"/>
          <p:cNvSpPr txBox="1"/>
          <p:nvPr/>
        </p:nvSpPr>
        <p:spPr>
          <a:xfrm>
            <a:off x="4749560" y="4744632"/>
            <a:ext cx="438291" cy="48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code</a:t>
            </a:r>
            <a:endParaRPr dirty="0"/>
          </a:p>
        </p:txBody>
      </p:sp>
      <p:sp>
        <p:nvSpPr>
          <p:cNvPr id="521" name="Jump to previous chunk"/>
          <p:cNvSpPr txBox="1"/>
          <p:nvPr/>
        </p:nvSpPr>
        <p:spPr>
          <a:xfrm>
            <a:off x="5414670" y="4681134"/>
            <a:ext cx="583059" cy="60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vi-VN" dirty="0"/>
              <a:t>Đến đoạn code trước đó</a:t>
            </a:r>
          </a:p>
        </p:txBody>
      </p:sp>
      <p:sp>
        <p:nvSpPr>
          <p:cNvPr id="522" name="Jump to next chunk"/>
          <p:cNvSpPr txBox="1"/>
          <p:nvPr/>
        </p:nvSpPr>
        <p:spPr>
          <a:xfrm>
            <a:off x="6008725" y="4681134"/>
            <a:ext cx="485623" cy="60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vi-VN" dirty="0"/>
              <a:t>đến đoạn code kế tiếp</a:t>
            </a:r>
          </a:p>
        </p:txBody>
      </p:sp>
      <p:sp>
        <p:nvSpPr>
          <p:cNvPr id="523" name="Run selected lines"/>
          <p:cNvSpPr txBox="1"/>
          <p:nvPr/>
        </p:nvSpPr>
        <p:spPr>
          <a:xfrm>
            <a:off x="6531937" y="4641436"/>
            <a:ext cx="570735" cy="60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chọn</a:t>
            </a:r>
            <a:endParaRPr dirty="0"/>
          </a:p>
        </p:txBody>
      </p:sp>
      <p:sp>
        <p:nvSpPr>
          <p:cNvPr id="524" name="Publish to server"/>
          <p:cNvSpPr txBox="1"/>
          <p:nvPr/>
        </p:nvSpPr>
        <p:spPr>
          <a:xfrm>
            <a:off x="7177019" y="4641875"/>
            <a:ext cx="473964" cy="60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chủ</a:t>
            </a:r>
            <a:endParaRPr lang="en-US" dirty="0"/>
          </a:p>
        </p:txBody>
      </p:sp>
      <p:sp>
        <p:nvSpPr>
          <p:cNvPr id="525" name="Show file outline"/>
          <p:cNvSpPr txBox="1"/>
          <p:nvPr/>
        </p:nvSpPr>
        <p:spPr>
          <a:xfrm>
            <a:off x="7723653" y="4753187"/>
            <a:ext cx="583060" cy="48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tệp</a:t>
            </a:r>
            <a:r>
              <a:rPr lang="en-US" dirty="0"/>
              <a:t> tin</a:t>
            </a:r>
          </a:p>
        </p:txBody>
      </p:sp>
      <p:sp>
        <p:nvSpPr>
          <p:cNvPr id="526" name="Set knitr chunk options"/>
          <p:cNvSpPr txBox="1"/>
          <p:nvPr/>
        </p:nvSpPr>
        <p:spPr>
          <a:xfrm>
            <a:off x="5435743" y="8729954"/>
            <a:ext cx="602804" cy="60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code</a:t>
            </a:r>
          </a:p>
        </p:txBody>
      </p:sp>
      <p:sp>
        <p:nvSpPr>
          <p:cNvPr id="527" name="Run this and all previous code chunks"/>
          <p:cNvSpPr txBox="1"/>
          <p:nvPr/>
        </p:nvSpPr>
        <p:spPr>
          <a:xfrm>
            <a:off x="6067556" y="8439229"/>
            <a:ext cx="768903" cy="72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 algn="ctr"/>
            <a:r>
              <a:rPr lang="vi-VN" dirty="0"/>
              <a:t>Chạy đoạn code này và tất cả các đoạn code trước đó</a:t>
            </a:r>
          </a:p>
        </p:txBody>
      </p:sp>
      <p:sp>
        <p:nvSpPr>
          <p:cNvPr id="528" name="Run this code chunk"/>
          <p:cNvSpPr txBox="1"/>
          <p:nvPr/>
        </p:nvSpPr>
        <p:spPr>
          <a:xfrm>
            <a:off x="7069187" y="9103297"/>
            <a:ext cx="729483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vi-VN" dirty="0"/>
              <a:t>Chạy đoạn code này</a:t>
            </a:r>
          </a:p>
        </p:txBody>
      </p:sp>
      <p:sp>
        <p:nvSpPr>
          <p:cNvPr id="529" name="Line"/>
          <p:cNvSpPr/>
          <p:nvPr/>
        </p:nvSpPr>
        <p:spPr>
          <a:xfrm>
            <a:off x="2869976" y="5208018"/>
            <a:ext cx="234055" cy="301933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30" name="Line"/>
          <p:cNvSpPr/>
          <p:nvPr/>
        </p:nvSpPr>
        <p:spPr>
          <a:xfrm flipH="1">
            <a:off x="3422384" y="5212358"/>
            <a:ext cx="29341" cy="328102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31" name="Line"/>
          <p:cNvSpPr/>
          <p:nvPr/>
        </p:nvSpPr>
        <p:spPr>
          <a:xfrm flipH="1">
            <a:off x="3717764" y="5221749"/>
            <a:ext cx="404707" cy="340386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32" name="Line"/>
          <p:cNvSpPr/>
          <p:nvPr/>
        </p:nvSpPr>
        <p:spPr>
          <a:xfrm>
            <a:off x="4950204" y="5208197"/>
            <a:ext cx="586034" cy="299206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33" name="Line"/>
          <p:cNvSpPr/>
          <p:nvPr/>
        </p:nvSpPr>
        <p:spPr>
          <a:xfrm>
            <a:off x="5846197" y="9216258"/>
            <a:ext cx="324548" cy="127737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34" name="Back to Source Editor (front page)"/>
          <p:cNvSpPr txBox="1"/>
          <p:nvPr/>
        </p:nvSpPr>
        <p:spPr>
          <a:xfrm>
            <a:off x="8327201" y="5150411"/>
            <a:ext cx="851427" cy="48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soạn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(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535" name="Line"/>
          <p:cNvSpPr/>
          <p:nvPr/>
        </p:nvSpPr>
        <p:spPr>
          <a:xfrm flipH="1">
            <a:off x="6205561" y="5198548"/>
            <a:ext cx="3" cy="297934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36" name="Line"/>
          <p:cNvSpPr/>
          <p:nvPr/>
        </p:nvSpPr>
        <p:spPr>
          <a:xfrm>
            <a:off x="5731042" y="5186955"/>
            <a:ext cx="234054" cy="301933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37" name="Line"/>
          <p:cNvSpPr/>
          <p:nvPr/>
        </p:nvSpPr>
        <p:spPr>
          <a:xfrm flipH="1">
            <a:off x="6725774" y="5198548"/>
            <a:ext cx="4" cy="297934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38" name="Line"/>
          <p:cNvSpPr/>
          <p:nvPr/>
        </p:nvSpPr>
        <p:spPr>
          <a:xfrm flipH="1">
            <a:off x="7273283" y="5202482"/>
            <a:ext cx="67268" cy="32647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39" name="Line"/>
          <p:cNvSpPr/>
          <p:nvPr/>
        </p:nvSpPr>
        <p:spPr>
          <a:xfrm flipH="1">
            <a:off x="7637457" y="5178500"/>
            <a:ext cx="257820" cy="34213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0" name="Line"/>
          <p:cNvSpPr/>
          <p:nvPr/>
        </p:nvSpPr>
        <p:spPr>
          <a:xfrm flipH="1">
            <a:off x="8069705" y="5414933"/>
            <a:ext cx="274035" cy="14112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1" name="File outline"/>
          <p:cNvSpPr txBox="1"/>
          <p:nvPr/>
        </p:nvSpPr>
        <p:spPr>
          <a:xfrm>
            <a:off x="8158829" y="5996495"/>
            <a:ext cx="828370" cy="235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tệp</a:t>
            </a:r>
            <a:endParaRPr dirty="0"/>
          </a:p>
        </p:txBody>
      </p:sp>
      <p:sp>
        <p:nvSpPr>
          <p:cNvPr id="542" name="Line"/>
          <p:cNvSpPr/>
          <p:nvPr/>
        </p:nvSpPr>
        <p:spPr>
          <a:xfrm flipV="1">
            <a:off x="7838919" y="6110414"/>
            <a:ext cx="351971" cy="810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3" name="Jump to chunk or header"/>
          <p:cNvSpPr txBox="1"/>
          <p:nvPr/>
        </p:nvSpPr>
        <p:spPr>
          <a:xfrm>
            <a:off x="330739" y="9268699"/>
            <a:ext cx="943609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code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dirty="0"/>
          </a:p>
        </p:txBody>
      </p:sp>
      <p:sp>
        <p:nvSpPr>
          <p:cNvPr id="544" name="Line"/>
          <p:cNvSpPr/>
          <p:nvPr/>
        </p:nvSpPr>
        <p:spPr>
          <a:xfrm>
            <a:off x="626251" y="9625414"/>
            <a:ext cx="589333" cy="235372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5" name="Line"/>
          <p:cNvSpPr/>
          <p:nvPr/>
        </p:nvSpPr>
        <p:spPr>
          <a:xfrm flipH="1">
            <a:off x="6459561" y="9088783"/>
            <a:ext cx="4" cy="183635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6" name="Line"/>
          <p:cNvSpPr/>
          <p:nvPr/>
        </p:nvSpPr>
        <p:spPr>
          <a:xfrm flipV="1">
            <a:off x="6730693" y="9366647"/>
            <a:ext cx="351971" cy="810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7" name="Add/Edit attributes"/>
          <p:cNvSpPr txBox="1"/>
          <p:nvPr/>
        </p:nvSpPr>
        <p:spPr>
          <a:xfrm>
            <a:off x="7172529" y="7836506"/>
            <a:ext cx="729482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Thêm</a:t>
            </a:r>
            <a:r>
              <a:rPr lang="en-US" dirty="0"/>
              <a:t>/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dirty="0"/>
          </a:p>
        </p:txBody>
      </p:sp>
      <p:sp>
        <p:nvSpPr>
          <p:cNvPr id="548" name="Line"/>
          <p:cNvSpPr/>
          <p:nvPr/>
        </p:nvSpPr>
        <p:spPr>
          <a:xfrm flipV="1">
            <a:off x="6967759" y="8011980"/>
            <a:ext cx="224970" cy="8107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9" name="Block format"/>
          <p:cNvSpPr txBox="1"/>
          <p:nvPr/>
        </p:nvSpPr>
        <p:spPr>
          <a:xfrm>
            <a:off x="534015" y="5318672"/>
            <a:ext cx="537057" cy="48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khối</a:t>
            </a:r>
            <a:endParaRPr dirty="0"/>
          </a:p>
        </p:txBody>
      </p:sp>
      <p:sp>
        <p:nvSpPr>
          <p:cNvPr id="550" name="Insert verbatim code"/>
          <p:cNvSpPr txBox="1"/>
          <p:nvPr/>
        </p:nvSpPr>
        <p:spPr>
          <a:xfrm>
            <a:off x="2551365" y="6869482"/>
            <a:ext cx="768903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Chèn</a:t>
            </a:r>
            <a:r>
              <a:rPr lang="en-US" dirty="0"/>
              <a:t> </a:t>
            </a:r>
            <a:r>
              <a:rPr dirty="0"/>
              <a:t>code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đổi</a:t>
            </a:r>
            <a:endParaRPr dirty="0"/>
          </a:p>
        </p:txBody>
      </p:sp>
      <p:sp>
        <p:nvSpPr>
          <p:cNvPr id="551" name="Clear formatting"/>
          <p:cNvSpPr txBox="1"/>
          <p:nvPr/>
        </p:nvSpPr>
        <p:spPr>
          <a:xfrm>
            <a:off x="2828436" y="6495116"/>
            <a:ext cx="768903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 algn="ctr"/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endParaRPr dirty="0"/>
          </a:p>
        </p:txBody>
      </p:sp>
      <p:sp>
        <p:nvSpPr>
          <p:cNvPr id="552" name="Lists and block quotes"/>
          <p:cNvSpPr txBox="1"/>
          <p:nvPr/>
        </p:nvSpPr>
        <p:spPr>
          <a:xfrm>
            <a:off x="3200692" y="6064297"/>
            <a:ext cx="782767" cy="48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 algn="ctr"/>
            <a:r>
              <a:rPr lang="en-US" dirty="0" err="1"/>
              <a:t>Liệt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(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553" name="Links"/>
          <p:cNvSpPr txBox="1"/>
          <p:nvPr/>
        </p:nvSpPr>
        <p:spPr>
          <a:xfrm>
            <a:off x="3870546" y="6122256"/>
            <a:ext cx="438291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 algn="ctr"/>
            <a:r>
              <a:rPr dirty="0"/>
              <a:t>L</a:t>
            </a:r>
            <a:r>
              <a:rPr lang="en-US" dirty="0"/>
              <a:t>iên </a:t>
            </a:r>
            <a:r>
              <a:rPr lang="en-US" dirty="0" err="1"/>
              <a:t>kết</a:t>
            </a:r>
            <a:endParaRPr dirty="0"/>
          </a:p>
        </p:txBody>
      </p:sp>
      <p:sp>
        <p:nvSpPr>
          <p:cNvPr id="554" name="Citations"/>
          <p:cNvSpPr txBox="1"/>
          <p:nvPr/>
        </p:nvSpPr>
        <p:spPr>
          <a:xfrm>
            <a:off x="4170475" y="6103711"/>
            <a:ext cx="712250" cy="48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 algn="ctr"/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(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555" name="Images"/>
          <p:cNvSpPr txBox="1"/>
          <p:nvPr/>
        </p:nvSpPr>
        <p:spPr>
          <a:xfrm>
            <a:off x="4830929" y="6101983"/>
            <a:ext cx="503835" cy="235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Ảnh</a:t>
            </a:r>
            <a:endParaRPr dirty="0"/>
          </a:p>
        </p:txBody>
      </p:sp>
      <p:sp>
        <p:nvSpPr>
          <p:cNvPr id="556" name="More formatting"/>
          <p:cNvSpPr txBox="1"/>
          <p:nvPr/>
        </p:nvSpPr>
        <p:spPr>
          <a:xfrm>
            <a:off x="5076295" y="6385845"/>
            <a:ext cx="667728" cy="235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endParaRPr dirty="0"/>
          </a:p>
        </p:txBody>
      </p:sp>
      <p:sp>
        <p:nvSpPr>
          <p:cNvPr id="557" name="Insert blocks, citations, equations, and special characters"/>
          <p:cNvSpPr txBox="1"/>
          <p:nvPr/>
        </p:nvSpPr>
        <p:spPr>
          <a:xfrm>
            <a:off x="5760400" y="6200667"/>
            <a:ext cx="1053320" cy="60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 algn="ctr"/>
            <a:r>
              <a:rPr lang="vi-VN" dirty="0"/>
              <a:t>Chèn các khối văn bản, chú thích, phương trình và ký tự đặc biệt </a:t>
            </a:r>
            <a:endParaRPr dirty="0"/>
          </a:p>
        </p:txBody>
      </p:sp>
      <p:sp>
        <p:nvSpPr>
          <p:cNvPr id="558" name="Insert and edit tables"/>
          <p:cNvSpPr txBox="1"/>
          <p:nvPr/>
        </p:nvSpPr>
        <p:spPr>
          <a:xfrm>
            <a:off x="7128531" y="6282477"/>
            <a:ext cx="667729" cy="48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bảng</a:t>
            </a:r>
            <a:endParaRPr dirty="0"/>
          </a:p>
        </p:txBody>
      </p:sp>
      <p:sp>
        <p:nvSpPr>
          <p:cNvPr id="559" name="Line"/>
          <p:cNvSpPr/>
          <p:nvPr/>
        </p:nvSpPr>
        <p:spPr>
          <a:xfrm>
            <a:off x="700943" y="5746644"/>
            <a:ext cx="485515" cy="127739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0" name="Line"/>
          <p:cNvSpPr/>
          <p:nvPr/>
        </p:nvSpPr>
        <p:spPr>
          <a:xfrm flipH="1">
            <a:off x="2777094" y="5935140"/>
            <a:ext cx="119548" cy="86747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1" name="Line"/>
          <p:cNvSpPr/>
          <p:nvPr/>
        </p:nvSpPr>
        <p:spPr>
          <a:xfrm>
            <a:off x="3195403" y="5911598"/>
            <a:ext cx="2" cy="613387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2" name="Line"/>
          <p:cNvSpPr/>
          <p:nvPr/>
        </p:nvSpPr>
        <p:spPr>
          <a:xfrm flipH="1">
            <a:off x="3560614" y="5925272"/>
            <a:ext cx="196237" cy="196237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3" name="Line"/>
          <p:cNvSpPr/>
          <p:nvPr/>
        </p:nvSpPr>
        <p:spPr>
          <a:xfrm flipH="1">
            <a:off x="4065394" y="5926894"/>
            <a:ext cx="139775" cy="249839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4" name="Line"/>
          <p:cNvSpPr/>
          <p:nvPr/>
        </p:nvSpPr>
        <p:spPr>
          <a:xfrm flipH="1">
            <a:off x="4488474" y="5928247"/>
            <a:ext cx="4" cy="209035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5" name="Line"/>
          <p:cNvSpPr/>
          <p:nvPr/>
        </p:nvSpPr>
        <p:spPr>
          <a:xfrm>
            <a:off x="4800148" y="5923955"/>
            <a:ext cx="171742" cy="22310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6" name="Line"/>
          <p:cNvSpPr/>
          <p:nvPr/>
        </p:nvSpPr>
        <p:spPr>
          <a:xfrm flipH="1">
            <a:off x="5407216" y="5902847"/>
            <a:ext cx="2" cy="528729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7" name="Line"/>
          <p:cNvSpPr/>
          <p:nvPr/>
        </p:nvSpPr>
        <p:spPr>
          <a:xfrm>
            <a:off x="5780635" y="5917598"/>
            <a:ext cx="234055" cy="301933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8" name="Line"/>
          <p:cNvSpPr/>
          <p:nvPr/>
        </p:nvSpPr>
        <p:spPr>
          <a:xfrm>
            <a:off x="6424495" y="5914287"/>
            <a:ext cx="723791" cy="537827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9" name="Line"/>
          <p:cNvSpPr/>
          <p:nvPr/>
        </p:nvSpPr>
        <p:spPr>
          <a:xfrm flipH="1">
            <a:off x="2446361" y="5211248"/>
            <a:ext cx="3" cy="297934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70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8137" y="3206804"/>
            <a:ext cx="2168674" cy="865492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Search for keyboard shortcuts with Tools &gt; Show Command Palette or Ctrl/Cmd + Shift + P."/>
          <p:cNvSpPr txBox="1"/>
          <p:nvPr/>
        </p:nvSpPr>
        <p:spPr>
          <a:xfrm>
            <a:off x="7022071" y="2687664"/>
            <a:ext cx="1970006" cy="48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</a:defRPr>
            </a:pP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phím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dirty="0">
                <a:latin typeface="Source Sans Pro Bold"/>
                <a:ea typeface="Source Sans Pro Bold"/>
                <a:cs typeface="Source Sans Pro Bold"/>
                <a:sym typeface="Source Sans Pro Bold"/>
              </a:rPr>
              <a:t>Tools &gt; Show</a:t>
            </a:r>
            <a:r>
              <a:rPr dirty="0"/>
              <a:t> </a:t>
            </a:r>
            <a:r>
              <a:rPr dirty="0">
                <a:latin typeface="Source Sans Pro Bold"/>
                <a:ea typeface="Source Sans Pro Bold"/>
                <a:cs typeface="Source Sans Pro Bold"/>
                <a:sym typeface="Source Sans Pro Bold"/>
              </a:rPr>
              <a:t>Command Palette </a:t>
            </a:r>
            <a:r>
              <a:rPr lang="en-US" dirty="0" err="1">
                <a:latin typeface="Source Sans Pro Bold"/>
                <a:ea typeface="Source Sans Pro Bold"/>
                <a:cs typeface="Source Sans Pro Bold"/>
                <a:sym typeface="Source Sans Pro Bold"/>
              </a:rPr>
              <a:t>hoặc</a:t>
            </a:r>
            <a:r>
              <a:rPr dirty="0"/>
              <a:t> </a:t>
            </a:r>
            <a:r>
              <a:rPr dirty="0">
                <a:latin typeface="Source Sans Pro Bold"/>
                <a:ea typeface="Source Sans Pro Bold"/>
                <a:cs typeface="Source Sans Pro Bold"/>
                <a:sym typeface="Source Sans Pro Bold"/>
              </a:rPr>
              <a:t>Ctrl/</a:t>
            </a:r>
            <a:r>
              <a:rPr dirty="0" err="1">
                <a:latin typeface="Source Sans Pro Bold"/>
                <a:ea typeface="Source Sans Pro Bold"/>
                <a:cs typeface="Source Sans Pro Bold"/>
                <a:sym typeface="Source Sans Pro Bold"/>
              </a:rPr>
              <a:t>Cmd</a:t>
            </a:r>
            <a:r>
              <a:rPr dirty="0">
                <a:latin typeface="Source Sans Pro Bold"/>
                <a:ea typeface="Source Sans Pro Bold"/>
                <a:cs typeface="Source Sans Pro Bold"/>
                <a:sym typeface="Source Sans Pro Bold"/>
              </a:rPr>
              <a:t> + Shift + P</a:t>
            </a:r>
            <a:r>
              <a:rPr dirty="0"/>
              <a:t>.</a:t>
            </a:r>
          </a:p>
        </p:txBody>
      </p:sp>
      <p:pic>
        <p:nvPicPr>
          <p:cNvPr id="572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37991" y="3249653"/>
            <a:ext cx="1901673" cy="1072639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View the Keyboard Shortcut Quick Reference with Tools &gt; Keyboard Shortcuts or Alt/Option + Shift + K"/>
          <p:cNvSpPr txBox="1"/>
          <p:nvPr/>
        </p:nvSpPr>
        <p:spPr>
          <a:xfrm>
            <a:off x="4762527" y="2687664"/>
            <a:ext cx="2094887" cy="48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</a:defRPr>
            </a:pP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phím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dirty="0">
                <a:latin typeface="Source Sans Pro Bold"/>
                <a:ea typeface="Source Sans Pro Bold"/>
                <a:cs typeface="Source Sans Pro Bold"/>
                <a:sym typeface="Source Sans Pro Bold"/>
              </a:rPr>
              <a:t>Tools &gt; Keyboard Shortcuts </a:t>
            </a:r>
            <a:r>
              <a:rPr lang="en-US" dirty="0" err="1">
                <a:latin typeface="Source Sans Pro Bold"/>
                <a:ea typeface="Source Sans Pro Bold"/>
                <a:cs typeface="Source Sans Pro Bold"/>
                <a:sym typeface="Source Sans Pro Bold"/>
              </a:rPr>
              <a:t>hoặc</a:t>
            </a:r>
            <a:r>
              <a:rPr dirty="0"/>
              <a:t> </a:t>
            </a:r>
            <a:r>
              <a:rPr dirty="0">
                <a:latin typeface="Source Sans Pro Bold"/>
                <a:ea typeface="Source Sans Pro Bold"/>
                <a:cs typeface="Source Sans Pro Bold"/>
                <a:sym typeface="Source Sans Pro Bold"/>
              </a:rPr>
              <a:t>Alt/Option + Shift + K</a:t>
            </a:r>
          </a:p>
        </p:txBody>
      </p:sp>
      <p:pic>
        <p:nvPicPr>
          <p:cNvPr id="574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06300" y="203200"/>
            <a:ext cx="1371600" cy="1590261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Line"/>
          <p:cNvSpPr/>
          <p:nvPr/>
        </p:nvSpPr>
        <p:spPr>
          <a:xfrm flipH="1" flipV="1">
            <a:off x="10507006" y="5934709"/>
            <a:ext cx="569887" cy="494752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6" name="Line"/>
          <p:cNvSpPr/>
          <p:nvPr/>
        </p:nvSpPr>
        <p:spPr>
          <a:xfrm flipH="1">
            <a:off x="11422808" y="5793021"/>
            <a:ext cx="6419" cy="51908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7" name="Run Remote Jobs"/>
          <p:cNvSpPr txBox="1"/>
          <p:nvPr/>
        </p:nvSpPr>
        <p:spPr>
          <a:xfrm>
            <a:off x="9428078" y="7017200"/>
            <a:ext cx="1896353" cy="31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>
              <a:lnSpc>
                <a:spcPct val="80000"/>
              </a:lnSpc>
              <a:spcBef>
                <a:spcPts val="0"/>
              </a:spcBef>
              <a:defRPr sz="2500">
                <a:solidFill>
                  <a:srgbClr val="628DB5"/>
                </a:solidFill>
              </a:defRPr>
            </a:pP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xa</a:t>
            </a:r>
            <a:endParaRPr dirty="0"/>
          </a:p>
        </p:txBody>
      </p:sp>
      <p:sp>
        <p:nvSpPr>
          <p:cNvPr id="578" name="Run R on remote clusters (Kubernetes/Slurm) via the Job Launcher"/>
          <p:cNvSpPr txBox="1"/>
          <p:nvPr/>
        </p:nvSpPr>
        <p:spPr>
          <a:xfrm>
            <a:off x="9440778" y="7444334"/>
            <a:ext cx="1754585" cy="457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11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Chạy</a:t>
            </a:r>
            <a:r>
              <a:rPr lang="en-US" dirty="0"/>
              <a:t> R </a:t>
            </a:r>
            <a:r>
              <a:rPr lang="en-US" dirty="0" err="1"/>
              <a:t>từ</a:t>
            </a:r>
            <a:r>
              <a:rPr lang="en-US" dirty="0"/>
              <a:t> xa </a:t>
            </a:r>
            <a:r>
              <a:rPr dirty="0"/>
              <a:t>(Kubernetes/</a:t>
            </a:r>
            <a:r>
              <a:rPr dirty="0" err="1"/>
              <a:t>Slurm</a:t>
            </a:r>
            <a:r>
              <a:rPr dirty="0"/>
              <a:t>)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dirty="0"/>
              <a:t>Job Launcher</a:t>
            </a:r>
          </a:p>
        </p:txBody>
      </p:sp>
      <p:pic>
        <p:nvPicPr>
          <p:cNvPr id="579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005171" y="7427113"/>
            <a:ext cx="1317215" cy="820031"/>
          </a:xfrm>
          <a:prstGeom prst="rect">
            <a:avLst/>
          </a:prstGeom>
          <a:ln w="6350">
            <a:solidFill>
              <a:srgbClr val="53585F"/>
            </a:solidFill>
            <a:miter lim="400000"/>
          </a:ln>
        </p:spPr>
      </p:pic>
      <p:sp>
        <p:nvSpPr>
          <p:cNvPr id="580" name="Launch a job"/>
          <p:cNvSpPr txBox="1"/>
          <p:nvPr/>
        </p:nvSpPr>
        <p:spPr>
          <a:xfrm>
            <a:off x="10856762" y="7924453"/>
            <a:ext cx="859550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dirty="0"/>
          </a:p>
        </p:txBody>
      </p:sp>
      <p:sp>
        <p:nvSpPr>
          <p:cNvPr id="581" name="Line"/>
          <p:cNvSpPr/>
          <p:nvPr/>
        </p:nvSpPr>
        <p:spPr>
          <a:xfrm flipV="1">
            <a:off x="11615305" y="8007125"/>
            <a:ext cx="369299" cy="95287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82" name="Monitor launcher jobs"/>
          <p:cNvSpPr txBox="1"/>
          <p:nvPr/>
        </p:nvSpPr>
        <p:spPr>
          <a:xfrm>
            <a:off x="9796285" y="7913352"/>
            <a:ext cx="828288" cy="48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 algn="ctr"/>
            <a:r>
              <a:rPr lang="en-US" dirty="0"/>
              <a:t>Theo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dirty="0"/>
          </a:p>
        </p:txBody>
      </p:sp>
      <p:sp>
        <p:nvSpPr>
          <p:cNvPr id="583" name="Line"/>
          <p:cNvSpPr/>
          <p:nvPr/>
        </p:nvSpPr>
        <p:spPr>
          <a:xfrm>
            <a:off x="10572557" y="8257041"/>
            <a:ext cx="571088" cy="28879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84" name="Run launcher jobs remotely"/>
          <p:cNvSpPr txBox="1"/>
          <p:nvPr/>
        </p:nvSpPr>
        <p:spPr>
          <a:xfrm>
            <a:off x="10878690" y="9750155"/>
            <a:ext cx="943608" cy="3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69" tIns="54569" rIns="54569" bIns="54569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defRPr sz="10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xa</a:t>
            </a:r>
            <a:endParaRPr dirty="0"/>
          </a:p>
        </p:txBody>
      </p:sp>
      <p:sp>
        <p:nvSpPr>
          <p:cNvPr id="585" name="Line"/>
          <p:cNvSpPr/>
          <p:nvPr/>
        </p:nvSpPr>
        <p:spPr>
          <a:xfrm flipV="1">
            <a:off x="11650057" y="9647686"/>
            <a:ext cx="591969" cy="311943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586" name="Table"/>
          <p:cNvGraphicFramePr/>
          <p:nvPr>
            <p:extLst>
              <p:ext uri="{D42A27DB-BD31-4B8C-83A1-F6EECF244321}">
                <p14:modId xmlns:p14="http://schemas.microsoft.com/office/powerpoint/2010/main" val="1652382697"/>
              </p:ext>
            </p:extLst>
          </p:nvPr>
        </p:nvGraphicFramePr>
        <p:xfrm>
          <a:off x="312721" y="1942803"/>
          <a:ext cx="4429618" cy="35594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69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3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1623">
                <a:tc>
                  <a:txBody>
                    <a:bodyPr/>
                    <a:lstStyle/>
                    <a:p>
                      <a:pPr lvl="1" algn="l">
                        <a:lnSpc>
                          <a:spcPct val="80000"/>
                        </a:lnSpc>
                        <a:spcBef>
                          <a:spcPts val="200"/>
                        </a:spcBef>
                        <a:defRPr sz="1200">
                          <a:solidFill>
                            <a:srgbClr val="729ED0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defRPr>
                      </a:pPr>
                      <a:r>
                        <a:rPr lang="en-US" dirty="0"/>
                        <a:t>ĐIỀU HƯỚNG</a:t>
                      </a:r>
                      <a:r>
                        <a:rPr dirty="0"/>
                        <a:t> CODE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  <a:defRPr sz="1200">
                          <a:solidFill>
                            <a:srgbClr val="729ED0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  <a:defRPr sz="1200">
                          <a:solidFill>
                            <a:srgbClr val="729ED0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323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lang="en-US" sz="1200" dirty="0" err="1">
                          <a:sym typeface="Source Sans Pro Regular"/>
                        </a:rPr>
                        <a:t>Đi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đến</a:t>
                      </a:r>
                      <a:r>
                        <a:rPr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tệp</a:t>
                      </a:r>
                      <a:r>
                        <a:rPr sz="1200" dirty="0">
                          <a:sym typeface="Source Sans Pro Regular"/>
                        </a:rPr>
                        <a:t>/</a:t>
                      </a:r>
                      <a:r>
                        <a:rPr lang="en-US" sz="1200" dirty="0" err="1">
                          <a:sym typeface="Source Sans Pro Regular"/>
                        </a:rPr>
                        <a:t>hàm</a:t>
                      </a:r>
                      <a:endParaRPr sz="1200" dirty="0">
                        <a:sym typeface="Source Sans Pro Regular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200" dirty="0">
                          <a:sym typeface="Source Sans Pro Regular"/>
                        </a:rPr>
                        <a:t>Ctrl+.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1200" dirty="0">
                          <a:sym typeface="Source Sans Pro Regular"/>
                        </a:rPr>
                        <a:t>Ctrl+.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87" name="Table"/>
          <p:cNvGraphicFramePr/>
          <p:nvPr>
            <p:extLst>
              <p:ext uri="{D42A27DB-BD31-4B8C-83A1-F6EECF244321}">
                <p14:modId xmlns:p14="http://schemas.microsoft.com/office/powerpoint/2010/main" val="541732027"/>
              </p:ext>
            </p:extLst>
          </p:nvPr>
        </p:nvGraphicFramePr>
        <p:xfrm>
          <a:off x="312721" y="2370650"/>
          <a:ext cx="4429618" cy="107401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69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3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1623"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lang="en-US" sz="1200" dirty="0">
                          <a:solidFill>
                            <a:srgbClr val="729ED0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VIẾT</a:t>
                      </a:r>
                      <a:r>
                        <a:rPr sz="1200" dirty="0">
                          <a:solidFill>
                            <a:srgbClr val="729ED0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 CODE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  <a:defRPr sz="1200">
                          <a:solidFill>
                            <a:srgbClr val="729ED0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  <a:defRPr sz="1200">
                          <a:solidFill>
                            <a:srgbClr val="729ED0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423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lang="en-US" sz="1200" dirty="0" err="1">
                          <a:sym typeface="Source Sans Pro Regular"/>
                        </a:rPr>
                        <a:t>Tự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động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hoàn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thành</a:t>
                      </a:r>
                      <a:r>
                        <a:rPr lang="en-US" sz="1200" dirty="0">
                          <a:sym typeface="Source Sans Pro Regular"/>
                        </a:rPr>
                        <a:t> (</a:t>
                      </a:r>
                      <a:r>
                        <a:rPr lang="en-US" sz="1200" dirty="0" err="1">
                          <a:sym typeface="Source Sans Pro Regular"/>
                        </a:rPr>
                        <a:t>hàm</a:t>
                      </a:r>
                      <a:r>
                        <a:rPr lang="en-US" sz="1200" dirty="0">
                          <a:sym typeface="Source Sans Pro Regular"/>
                        </a:rPr>
                        <a:t>, v.v.)</a:t>
                      </a:r>
                      <a:endParaRPr sz="1200" dirty="0">
                        <a:sym typeface="Source Sans Pro Regular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200" dirty="0">
                          <a:sym typeface="Source Sans Pro Regular"/>
                        </a:rPr>
                        <a:t>Tab or </a:t>
                      </a:r>
                      <a:r>
                        <a:rPr sz="1200" dirty="0" err="1">
                          <a:sym typeface="Source Sans Pro Regular"/>
                        </a:rPr>
                        <a:t>Ctrl+Space</a:t>
                      </a:r>
                      <a:endParaRPr sz="1200" dirty="0">
                        <a:sym typeface="Source Sans Pro Regular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1200">
                          <a:sym typeface="Source Sans Pro Regular"/>
                        </a:rPr>
                        <a:t>Tab or      Ctrl+Space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323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  <a:defRPr sz="1200">
                          <a:sym typeface="Source Sans Pro Regular"/>
                        </a:defRPr>
                      </a:pPr>
                      <a:r>
                        <a:rPr lang="en-US" dirty="0" err="1"/>
                        <a:t>Chèn</a:t>
                      </a:r>
                      <a:r>
                        <a:rPr dirty="0"/>
                        <a:t> </a:t>
                      </a:r>
                      <a:r>
                        <a:rPr sz="1100" dirty="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&lt;-</a:t>
                      </a:r>
                      <a:r>
                        <a:rPr dirty="0"/>
                        <a:t> (</a:t>
                      </a:r>
                      <a:r>
                        <a:rPr lang="en-US" dirty="0" err="1"/>
                        <a:t>toán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gán</a:t>
                      </a:r>
                      <a:r>
                        <a:rPr dirty="0"/>
                        <a:t>)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200">
                          <a:sym typeface="Source Sans Pro Regular"/>
                        </a:rPr>
                        <a:t>Alt+-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1200">
                          <a:sym typeface="Source Sans Pro Regular"/>
                        </a:rPr>
                        <a:t>Option+-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323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lang="en-US" sz="1200" dirty="0" err="1">
                          <a:sym typeface="Source Sans Pro Regular"/>
                        </a:rPr>
                        <a:t>Chèn</a:t>
                      </a:r>
                      <a:r>
                        <a:rPr sz="1200" dirty="0">
                          <a:sym typeface="Source Sans Pro Regular"/>
                        </a:rPr>
                        <a:t> %&gt;% (</a:t>
                      </a:r>
                      <a:r>
                        <a:rPr lang="en-US" sz="1200" dirty="0" err="1">
                          <a:sym typeface="Source Sans Pro Regular"/>
                        </a:rPr>
                        <a:t>toán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tử</a:t>
                      </a:r>
                      <a:r>
                        <a:rPr lang="en-US" sz="1200" dirty="0">
                          <a:sym typeface="Source Sans Pro Regular"/>
                        </a:rPr>
                        <a:t> “</a:t>
                      </a:r>
                      <a:r>
                        <a:rPr sz="1200" dirty="0">
                          <a:sym typeface="Source Sans Pro Regular"/>
                        </a:rPr>
                        <a:t>pipe</a:t>
                      </a:r>
                      <a:r>
                        <a:rPr lang="en-US" sz="1200" dirty="0">
                          <a:sym typeface="Source Sans Pro Regular"/>
                        </a:rPr>
                        <a:t>"</a:t>
                      </a:r>
                      <a:r>
                        <a:rPr sz="1200" dirty="0">
                          <a:sym typeface="Source Sans Pro Regular"/>
                        </a:rPr>
                        <a:t>)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200">
                          <a:sym typeface="Source Sans Pro Regular"/>
                        </a:rPr>
                        <a:t>Ctrl+Shift+M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1200">
                          <a:sym typeface="Source Sans Pro Regular"/>
                        </a:rPr>
                        <a:t>Cmd+Shift+M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323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lang="en-US" sz="1200" dirty="0">
                          <a:sym typeface="Source Sans Pro Regular"/>
                        </a:rPr>
                        <a:t>(</a:t>
                      </a:r>
                      <a:r>
                        <a:rPr lang="en-US" sz="1200" dirty="0" err="1">
                          <a:sym typeface="Source Sans Pro Regular"/>
                        </a:rPr>
                        <a:t>Bỏ</a:t>
                      </a:r>
                      <a:r>
                        <a:rPr lang="en-US" sz="1200" dirty="0">
                          <a:sym typeface="Source Sans Pro Regular"/>
                        </a:rPr>
                        <a:t>) </a:t>
                      </a:r>
                      <a:r>
                        <a:rPr lang="en-US" sz="1200" dirty="0" err="1">
                          <a:sym typeface="Source Sans Pro Regular"/>
                        </a:rPr>
                        <a:t>Chọn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bình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luận</a:t>
                      </a:r>
                      <a:endParaRPr sz="1200" dirty="0">
                        <a:sym typeface="Source Sans Pro Regular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1200" dirty="0" err="1">
                          <a:sym typeface="Source Sans Pro Regular"/>
                        </a:rPr>
                        <a:t>Ctrl+Shift+C</a:t>
                      </a:r>
                      <a:endParaRPr sz="1200" dirty="0">
                        <a:sym typeface="Source Sans Pro Regular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1200" dirty="0" err="1">
                          <a:sym typeface="Source Sans Pro Regular"/>
                        </a:rPr>
                        <a:t>Cmd+Shift+C</a:t>
                      </a:r>
                      <a:endParaRPr sz="1200" dirty="0">
                        <a:sym typeface="Source Sans Pro Regular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8" name="Table"/>
          <p:cNvGraphicFramePr/>
          <p:nvPr>
            <p:extLst>
              <p:ext uri="{D42A27DB-BD31-4B8C-83A1-F6EECF244321}">
                <p14:modId xmlns:p14="http://schemas.microsoft.com/office/powerpoint/2010/main" val="72713703"/>
              </p:ext>
            </p:extLst>
          </p:nvPr>
        </p:nvGraphicFramePr>
        <p:xfrm>
          <a:off x="312721" y="3739960"/>
          <a:ext cx="4429618" cy="72459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69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3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1623"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lang="en-US" sz="1200" dirty="0">
                          <a:solidFill>
                            <a:srgbClr val="729ED0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TẠO</a:t>
                      </a:r>
                      <a:r>
                        <a:rPr sz="1200" dirty="0">
                          <a:solidFill>
                            <a:srgbClr val="729ED0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 PACKAGES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200" b="1">
                          <a:solidFill>
                            <a:srgbClr val="729ED0"/>
                          </a:solidFill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Windows/Linux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200" b="1">
                          <a:solidFill>
                            <a:srgbClr val="729ED0"/>
                          </a:solidFill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Mac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323">
                <a:tc>
                  <a:txBody>
                    <a:bodyPr/>
                    <a:lstStyle/>
                    <a:p>
                      <a:pPr algn="l" defTabSz="914400"/>
                      <a:r>
                        <a:rPr lang="en-US" sz="1200" dirty="0" err="1">
                          <a:sym typeface="Source Sans Pro Regular"/>
                        </a:rPr>
                        <a:t>Tải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tất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cả</a:t>
                      </a:r>
                      <a:r>
                        <a:rPr sz="1200" dirty="0">
                          <a:sym typeface="Source Sans Pro Regular"/>
                        </a:rPr>
                        <a:t> (</a:t>
                      </a:r>
                      <a:r>
                        <a:rPr sz="1200" dirty="0" err="1">
                          <a:sym typeface="Source Sans Pro Regular"/>
                        </a:rPr>
                        <a:t>devtools</a:t>
                      </a:r>
                      <a:r>
                        <a:rPr sz="1200" dirty="0">
                          <a:sym typeface="Source Sans Pro Regular"/>
                        </a:rPr>
                        <a:t>)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ym typeface="Source Sans Pro Regular"/>
                        </a:rPr>
                        <a:t>Ctrl+Shift+L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ym typeface="Source Sans Pro Regular"/>
                        </a:rPr>
                        <a:t>Cmd+Shift+L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323">
                <a:tc>
                  <a:txBody>
                    <a:bodyPr/>
                    <a:lstStyle/>
                    <a:p>
                      <a:pPr algn="l" defTabSz="914400"/>
                      <a:r>
                        <a:rPr lang="en-US" sz="1200" dirty="0" err="1">
                          <a:sym typeface="Source Sans Pro Regular"/>
                        </a:rPr>
                        <a:t>Kiểm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tra</a:t>
                      </a:r>
                      <a:r>
                        <a:rPr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>
                          <a:sym typeface="Source Sans Pro Regular"/>
                        </a:rPr>
                        <a:t>p</a:t>
                      </a:r>
                      <a:r>
                        <a:rPr sz="1200" dirty="0">
                          <a:sym typeface="Source Sans Pro Regular"/>
                        </a:rPr>
                        <a:t>ackage (Desktop)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sz="1200">
                          <a:sym typeface="Source Sans Pro Regular"/>
                        </a:rPr>
                        <a:t>Ctrl+Shift+T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ym typeface="Source Sans Pro Regular"/>
                        </a:rPr>
                        <a:t>Cmd+Shift+T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323">
                <a:tc>
                  <a:txBody>
                    <a:bodyPr/>
                    <a:lstStyle/>
                    <a:p>
                      <a:pPr algn="l" defTabSz="914400"/>
                      <a:r>
                        <a:rPr lang="en-US" sz="1200" dirty="0" err="1">
                          <a:sym typeface="Source Sans Pro Regular"/>
                        </a:rPr>
                        <a:t>Tạo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thông</a:t>
                      </a:r>
                      <a:r>
                        <a:rPr lang="en-US" sz="1200" dirty="0">
                          <a:sym typeface="Source Sans Pro Regular"/>
                        </a:rPr>
                        <a:t> tin</a:t>
                      </a:r>
                      <a:r>
                        <a:rPr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>
                          <a:sym typeface="Source Sans Pro Regular"/>
                        </a:rPr>
                        <a:t>p</a:t>
                      </a:r>
                      <a:r>
                        <a:rPr sz="1200" dirty="0">
                          <a:sym typeface="Source Sans Pro Regular"/>
                        </a:rPr>
                        <a:t>ackage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ym typeface="Source Sans Pro Regular"/>
                        </a:rPr>
                        <a:t>Ctrl+Shift+D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 dirty="0" err="1">
                          <a:sym typeface="Source Sans Pro Regular"/>
                        </a:rPr>
                        <a:t>Cmd+Shift+D</a:t>
                      </a:r>
                      <a:endParaRPr sz="1200" dirty="0">
                        <a:sym typeface="Source Sans Pro Regular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89" name="Table"/>
          <p:cNvGraphicFramePr/>
          <p:nvPr>
            <p:extLst>
              <p:ext uri="{D42A27DB-BD31-4B8C-83A1-F6EECF244321}">
                <p14:modId xmlns:p14="http://schemas.microsoft.com/office/powerpoint/2010/main" val="2914415305"/>
              </p:ext>
            </p:extLst>
          </p:nvPr>
        </p:nvGraphicFramePr>
        <p:xfrm>
          <a:off x="4819682" y="1979914"/>
          <a:ext cx="4416918" cy="55351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56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3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504">
                <a:tc>
                  <a:txBody>
                    <a:bodyPr/>
                    <a:lstStyle/>
                    <a:p>
                      <a:pPr marL="114300" indent="-114300" algn="l">
                        <a:lnSpc>
                          <a:spcPct val="80000"/>
                        </a:lnSpc>
                        <a:spcBef>
                          <a:spcPts val="3000"/>
                        </a:spcBef>
                      </a:pPr>
                      <a:r>
                        <a:rPr lang="en-US" sz="1200" dirty="0">
                          <a:solidFill>
                            <a:srgbClr val="729ED0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PHÍM TẮT</a:t>
                      </a:r>
                      <a:endParaRPr sz="1200" dirty="0">
                        <a:solidFill>
                          <a:srgbClr val="729ED0"/>
                        </a:solidFill>
                        <a:latin typeface="Source Sans Pro Bold"/>
                        <a:ea typeface="Source Sans Pro Bold"/>
                        <a:cs typeface="Source Sans Pro Bold"/>
                        <a:sym typeface="Source Sans Pro Bold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200">
                          <a:solidFill>
                            <a:srgbClr val="729ED0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200">
                          <a:solidFill>
                            <a:srgbClr val="729ED0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504">
                <a:tc>
                  <a:txBody>
                    <a:bodyPr/>
                    <a:lstStyle/>
                    <a:p>
                      <a:pPr algn="l" defTabSz="914400"/>
                      <a:r>
                        <a:rPr lang="en-US" sz="1200" dirty="0" err="1">
                          <a:sym typeface="Source Sans Pro Regular"/>
                        </a:rPr>
                        <a:t>Trợ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giúp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về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phím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tắt</a:t>
                      </a:r>
                      <a:endParaRPr sz="1200" dirty="0">
                        <a:sym typeface="Source Sans Pro Regular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ym typeface="Source Sans Pro Regular"/>
                        </a:rPr>
                        <a:t>Alt+Shift+K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ym typeface="Source Sans Pro Regular"/>
                        </a:rPr>
                        <a:t>Option+Shift+K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504">
                <a:tc>
                  <a:txBody>
                    <a:bodyPr/>
                    <a:lstStyle/>
                    <a:p>
                      <a:pPr algn="l" defTabSz="914400"/>
                      <a:r>
                        <a:rPr lang="en-US" sz="1200" dirty="0" err="1">
                          <a:sym typeface="Source Sans Pro Regular"/>
                        </a:rPr>
                        <a:t>Hiển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thị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bảng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điều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khiển</a:t>
                      </a:r>
                      <a:r>
                        <a:rPr lang="en-US" sz="1200" dirty="0">
                          <a:sym typeface="Source Sans Pro Regular"/>
                        </a:rPr>
                        <a:t> </a:t>
                      </a:r>
                      <a:r>
                        <a:rPr lang="en-US" sz="1200" dirty="0" err="1">
                          <a:sym typeface="Source Sans Pro Regular"/>
                        </a:rPr>
                        <a:t>lệnh</a:t>
                      </a:r>
                      <a:endParaRPr sz="1200" dirty="0">
                        <a:sym typeface="Source Sans Pro Regular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 dirty="0" err="1">
                          <a:sym typeface="Source Sans Pro Regular"/>
                        </a:rPr>
                        <a:t>Ctrl+Shift+P</a:t>
                      </a:r>
                      <a:endParaRPr sz="1200" dirty="0">
                        <a:sym typeface="Source Sans Pro Regular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 dirty="0" err="1">
                          <a:sym typeface="Source Sans Pro Regular"/>
                        </a:rPr>
                        <a:t>Cmd+Shift+P</a:t>
                      </a:r>
                      <a:endParaRPr sz="1200" dirty="0">
                        <a:sym typeface="Source Sans Pro Regular"/>
                      </a:endParaRP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4C4C4C"/>
      </a:dk1>
      <a:lt1>
        <a:srgbClr val="FFFFFF"/>
      </a:lt1>
      <a:dk2>
        <a:srgbClr val="A7A7A7"/>
      </a:dk2>
      <a:lt2>
        <a:srgbClr val="535353"/>
      </a:lt2>
      <a:accent1>
        <a:srgbClr val="57769A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69" tIns="54569" rIns="54569" bIns="54569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Source Sans Pro Regular"/>
            <a:ea typeface="Source Sans Pro Regular"/>
            <a:cs typeface="Source Sans Pro Regular"/>
            <a:sym typeface="Source Sans Pr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69" tIns="54569" rIns="54569" bIns="54569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Source Sans Pro Regular"/>
            <a:ea typeface="Source Sans Pro Regular"/>
            <a:cs typeface="Source Sans Pro Regular"/>
            <a:sym typeface="Source Sans Pr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7769A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69" tIns="54569" rIns="54569" bIns="54569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Source Sans Pro Regular"/>
            <a:ea typeface="Source Sans Pro Regular"/>
            <a:cs typeface="Source Sans Pro Regular"/>
            <a:sym typeface="Source Sans Pr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69" tIns="54569" rIns="54569" bIns="54569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Source Sans Pro Regular"/>
            <a:ea typeface="Source Sans Pro Regular"/>
            <a:cs typeface="Source Sans Pro Regular"/>
            <a:sym typeface="Source Sans Pr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1838</Words>
  <Application>Microsoft Office PowerPoint</Application>
  <PresentationFormat>Custom</PresentationFormat>
  <Paragraphs>259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2" baseType="lpstr">
      <vt:lpstr>Avenir Roman</vt:lpstr>
      <vt:lpstr>Font Awesome 5 Free Regular</vt:lpstr>
      <vt:lpstr>Font Awesome 5 Free Solid</vt:lpstr>
      <vt:lpstr>Helvetica Light</vt:lpstr>
      <vt:lpstr>Source Sans Pro Bold</vt:lpstr>
      <vt:lpstr>SourceSansPro-SemiBold</vt:lpstr>
      <vt:lpstr>Source Code Pro</vt:lpstr>
      <vt:lpstr>Source Sans Pro Light</vt:lpstr>
      <vt:lpstr>Source Sans Pro Regular</vt:lpstr>
      <vt:lpstr>White</vt:lpstr>
      <vt:lpstr>RStudio IDE : : CHEAT SHEET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RStudio IDE : : CHEAT SHEET </dc:title>
  <cp:lastModifiedBy>Le Huynh Truc Ly</cp:lastModifiedBy>
  <cp:revision>87</cp:revision>
  <dcterms:modified xsi:type="dcterms:W3CDTF">2023-11-06T15:23:39Z</dcterms:modified>
</cp:coreProperties>
</file>